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13" r:id="rId3"/>
    <p:sldId id="312" r:id="rId4"/>
    <p:sldId id="257" r:id="rId5"/>
    <p:sldId id="261" r:id="rId6"/>
    <p:sldId id="306" r:id="rId7"/>
    <p:sldId id="295" r:id="rId8"/>
    <p:sldId id="307" r:id="rId9"/>
    <p:sldId id="296" r:id="rId10"/>
    <p:sldId id="277" r:id="rId11"/>
    <p:sldId id="288" r:id="rId12"/>
    <p:sldId id="297" r:id="rId13"/>
    <p:sldId id="298" r:id="rId14"/>
    <p:sldId id="272" r:id="rId15"/>
    <p:sldId id="299" r:id="rId16"/>
    <p:sldId id="310" r:id="rId17"/>
    <p:sldId id="303" r:id="rId18"/>
    <p:sldId id="304" r:id="rId19"/>
    <p:sldId id="300" r:id="rId20"/>
    <p:sldId id="308" r:id="rId21"/>
    <p:sldId id="273" r:id="rId22"/>
    <p:sldId id="30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 martin" initials="am" lastIdx="2" clrIdx="0">
    <p:extLst>
      <p:ext uri="{19B8F6BF-5375-455C-9EA6-DF929625EA0E}">
        <p15:presenceInfo xmlns:p15="http://schemas.microsoft.com/office/powerpoint/2012/main" userId="21178565840d81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777"/>
    <a:srgbClr val="99CCFF"/>
    <a:srgbClr val="FF99FF"/>
    <a:srgbClr val="DE2A48"/>
    <a:srgbClr val="AFABAB"/>
    <a:srgbClr val="E22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79271" autoAdjust="0"/>
  </p:normalViewPr>
  <p:slideViewPr>
    <p:cSldViewPr snapToGrid="0">
      <p:cViewPr varScale="1">
        <p:scale>
          <a:sx n="82" d="100"/>
          <a:sy n="82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5T11:03:01.651" idx="2">
    <p:pos x="10" y="10"/>
    <p:text>delete labels: 1-5</p:text>
    <p:extLst>
      <p:ext uri="{C676402C-5697-4E1C-873F-D02D1690AC5C}">
        <p15:threadingInfo xmlns:p15="http://schemas.microsoft.com/office/powerpoint/2012/main" timeZoneBias="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A15F4A-3C11-4A5D-B691-BE0F20085D68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853603-65B5-47F2-ABE3-0B3961A1C570}">
      <dgm:prSet custT="1"/>
      <dgm:spPr/>
      <dgm:t>
        <a:bodyPr/>
        <a:lstStyle/>
        <a:p>
          <a:r>
            <a:rPr lang="en-US" sz="3200" dirty="0"/>
            <a:t>Bias in peer review and evaluation criteria</a:t>
          </a:r>
        </a:p>
      </dgm:t>
    </dgm:pt>
    <dgm:pt modelId="{B0D7765A-7FB1-49D1-9442-9AEB847D522A}" type="parTrans" cxnId="{60521F6E-69BC-4037-8133-CEA42ED554EF}">
      <dgm:prSet/>
      <dgm:spPr/>
      <dgm:t>
        <a:bodyPr/>
        <a:lstStyle/>
        <a:p>
          <a:endParaRPr lang="en-US" sz="2000"/>
        </a:p>
      </dgm:t>
    </dgm:pt>
    <dgm:pt modelId="{4D826CEF-0BEF-4D5D-946C-574D3BFBBED9}" type="sibTrans" cxnId="{60521F6E-69BC-4037-8133-CEA42ED554EF}">
      <dgm:prSet/>
      <dgm:spPr/>
      <dgm:t>
        <a:bodyPr/>
        <a:lstStyle/>
        <a:p>
          <a:endParaRPr lang="en-US" sz="2000"/>
        </a:p>
      </dgm:t>
    </dgm:pt>
    <dgm:pt modelId="{6935D844-6B3F-4CC8-8208-B7541ED15AD5}">
      <dgm:prSet custT="1"/>
      <dgm:spPr/>
      <dgm:t>
        <a:bodyPr/>
        <a:lstStyle/>
        <a:p>
          <a:r>
            <a:rPr lang="en-US" sz="3200" dirty="0"/>
            <a:t>Social influence dynamics</a:t>
          </a:r>
        </a:p>
      </dgm:t>
    </dgm:pt>
    <dgm:pt modelId="{BA9C17DE-ED99-4AF2-A1FA-3639DB459648}" type="parTrans" cxnId="{BAC2BD2B-B822-423A-A029-7BD4F513DF1C}">
      <dgm:prSet/>
      <dgm:spPr/>
      <dgm:t>
        <a:bodyPr/>
        <a:lstStyle/>
        <a:p>
          <a:endParaRPr lang="en-US" sz="2000"/>
        </a:p>
      </dgm:t>
    </dgm:pt>
    <dgm:pt modelId="{05B30582-88B2-4683-80D8-12095717639A}" type="sibTrans" cxnId="{BAC2BD2B-B822-423A-A029-7BD4F513DF1C}">
      <dgm:prSet/>
      <dgm:spPr/>
      <dgm:t>
        <a:bodyPr/>
        <a:lstStyle/>
        <a:p>
          <a:endParaRPr lang="en-US" sz="2000"/>
        </a:p>
      </dgm:t>
    </dgm:pt>
    <dgm:pt modelId="{9350D09F-161E-436A-B85E-0B02626C43E1}">
      <dgm:prSet custT="1"/>
      <dgm:spPr/>
      <dgm:t>
        <a:bodyPr/>
        <a:lstStyle/>
        <a:p>
          <a:r>
            <a:rPr lang="en-US" sz="3200" dirty="0"/>
            <a:t>Methods</a:t>
          </a:r>
        </a:p>
      </dgm:t>
    </dgm:pt>
    <dgm:pt modelId="{A5E9F68F-8209-4F2E-A5C1-AAF4E50666EA}" type="parTrans" cxnId="{DEFA870A-5EB4-4F5E-8E01-5236DD8FC031}">
      <dgm:prSet/>
      <dgm:spPr/>
      <dgm:t>
        <a:bodyPr/>
        <a:lstStyle/>
        <a:p>
          <a:endParaRPr lang="en-US" sz="2000"/>
        </a:p>
      </dgm:t>
    </dgm:pt>
    <dgm:pt modelId="{9DDF6DA7-50CB-4F3E-AE36-5C32390958E4}" type="sibTrans" cxnId="{DEFA870A-5EB4-4F5E-8E01-5236DD8FC031}">
      <dgm:prSet/>
      <dgm:spPr/>
      <dgm:t>
        <a:bodyPr/>
        <a:lstStyle/>
        <a:p>
          <a:endParaRPr lang="en-US" sz="2000"/>
        </a:p>
      </dgm:t>
    </dgm:pt>
    <dgm:pt modelId="{C40D0763-2EAF-47CD-81AB-2CEEFBAFC18D}">
      <dgm:prSet custT="1"/>
      <dgm:spPr/>
      <dgm:t>
        <a:bodyPr/>
        <a:lstStyle/>
        <a:p>
          <a:r>
            <a:rPr lang="es-ES" sz="3200" dirty="0" err="1"/>
            <a:t>Results</a:t>
          </a:r>
          <a:endParaRPr lang="en-US" sz="3200" dirty="0"/>
        </a:p>
      </dgm:t>
    </dgm:pt>
    <dgm:pt modelId="{D36D232E-C70C-4712-BA0D-4BEC356B94AE}" type="parTrans" cxnId="{5D9FF2AD-FCBB-4577-956C-74952DA936F4}">
      <dgm:prSet/>
      <dgm:spPr/>
      <dgm:t>
        <a:bodyPr/>
        <a:lstStyle/>
        <a:p>
          <a:endParaRPr lang="en-US" sz="2000"/>
        </a:p>
      </dgm:t>
    </dgm:pt>
    <dgm:pt modelId="{9030B121-A88E-44FB-891B-45F2496707A6}" type="sibTrans" cxnId="{5D9FF2AD-FCBB-4577-956C-74952DA936F4}">
      <dgm:prSet/>
      <dgm:spPr/>
      <dgm:t>
        <a:bodyPr/>
        <a:lstStyle/>
        <a:p>
          <a:endParaRPr lang="en-US" sz="2000"/>
        </a:p>
      </dgm:t>
    </dgm:pt>
    <dgm:pt modelId="{A03D862D-4EB5-4D7F-B863-8C2A7E709F70}">
      <dgm:prSet custT="1"/>
      <dgm:spPr/>
      <dgm:t>
        <a:bodyPr/>
        <a:lstStyle/>
        <a:p>
          <a:r>
            <a:rPr lang="en-US" sz="3200" dirty="0"/>
            <a:t>Conclusion and limitations</a:t>
          </a:r>
        </a:p>
      </dgm:t>
    </dgm:pt>
    <dgm:pt modelId="{BA43857B-9F79-48DA-9180-73EBC019F231}" type="parTrans" cxnId="{46CD477F-36F6-4086-A63F-EC382E7DCFC9}">
      <dgm:prSet/>
      <dgm:spPr/>
      <dgm:t>
        <a:bodyPr/>
        <a:lstStyle/>
        <a:p>
          <a:endParaRPr lang="en-US" sz="2000"/>
        </a:p>
      </dgm:t>
    </dgm:pt>
    <dgm:pt modelId="{89A8B525-29F0-4283-BB55-68A070CA536E}" type="sibTrans" cxnId="{46CD477F-36F6-4086-A63F-EC382E7DCFC9}">
      <dgm:prSet/>
      <dgm:spPr/>
      <dgm:t>
        <a:bodyPr/>
        <a:lstStyle/>
        <a:p>
          <a:endParaRPr lang="en-US" sz="2000"/>
        </a:p>
      </dgm:t>
    </dgm:pt>
    <dgm:pt modelId="{57C17BCA-4B43-4644-AF0D-A7D79AC4C0CE}" type="pres">
      <dgm:prSet presAssocID="{FAA15F4A-3C11-4A5D-B691-BE0F20085D68}" presName="diagram" presStyleCnt="0">
        <dgm:presLayoutVars>
          <dgm:dir/>
          <dgm:resizeHandles val="exact"/>
        </dgm:presLayoutVars>
      </dgm:prSet>
      <dgm:spPr/>
    </dgm:pt>
    <dgm:pt modelId="{BABEF296-E4A2-4A50-90E6-6A9E99522C76}" type="pres">
      <dgm:prSet presAssocID="{EC853603-65B5-47F2-ABE3-0B3961A1C570}" presName="node" presStyleLbl="node1" presStyleIdx="0" presStyleCnt="5">
        <dgm:presLayoutVars>
          <dgm:bulletEnabled val="1"/>
        </dgm:presLayoutVars>
      </dgm:prSet>
      <dgm:spPr/>
    </dgm:pt>
    <dgm:pt modelId="{82D4D12F-F7BF-477C-871D-CC32AD6C8AC2}" type="pres">
      <dgm:prSet presAssocID="{4D826CEF-0BEF-4D5D-946C-574D3BFBBED9}" presName="sibTrans" presStyleCnt="0"/>
      <dgm:spPr/>
    </dgm:pt>
    <dgm:pt modelId="{6108CA90-A027-47EE-8DD1-100610E643B0}" type="pres">
      <dgm:prSet presAssocID="{6935D844-6B3F-4CC8-8208-B7541ED15AD5}" presName="node" presStyleLbl="node1" presStyleIdx="1" presStyleCnt="5">
        <dgm:presLayoutVars>
          <dgm:bulletEnabled val="1"/>
        </dgm:presLayoutVars>
      </dgm:prSet>
      <dgm:spPr/>
    </dgm:pt>
    <dgm:pt modelId="{A6349F4C-E6BF-4AA9-8325-18B06D0256D0}" type="pres">
      <dgm:prSet presAssocID="{05B30582-88B2-4683-80D8-12095717639A}" presName="sibTrans" presStyleCnt="0"/>
      <dgm:spPr/>
    </dgm:pt>
    <dgm:pt modelId="{91DD0956-6FD7-4FF0-B694-2C9F59763F47}" type="pres">
      <dgm:prSet presAssocID="{9350D09F-161E-436A-B85E-0B02626C43E1}" presName="node" presStyleLbl="node1" presStyleIdx="2" presStyleCnt="5">
        <dgm:presLayoutVars>
          <dgm:bulletEnabled val="1"/>
        </dgm:presLayoutVars>
      </dgm:prSet>
      <dgm:spPr/>
    </dgm:pt>
    <dgm:pt modelId="{E9FDA448-FFA5-44CE-BB97-50134B07876F}" type="pres">
      <dgm:prSet presAssocID="{9DDF6DA7-50CB-4F3E-AE36-5C32390958E4}" presName="sibTrans" presStyleCnt="0"/>
      <dgm:spPr/>
    </dgm:pt>
    <dgm:pt modelId="{F09976D9-97A0-4415-91D2-428319DF73A9}" type="pres">
      <dgm:prSet presAssocID="{C40D0763-2EAF-47CD-81AB-2CEEFBAFC18D}" presName="node" presStyleLbl="node1" presStyleIdx="3" presStyleCnt="5">
        <dgm:presLayoutVars>
          <dgm:bulletEnabled val="1"/>
        </dgm:presLayoutVars>
      </dgm:prSet>
      <dgm:spPr/>
    </dgm:pt>
    <dgm:pt modelId="{DC33CDBC-2F1F-4CCC-87BB-3D7E944065BB}" type="pres">
      <dgm:prSet presAssocID="{9030B121-A88E-44FB-891B-45F2496707A6}" presName="sibTrans" presStyleCnt="0"/>
      <dgm:spPr/>
    </dgm:pt>
    <dgm:pt modelId="{5AC75E60-49BD-473A-93E3-1DEAFB548654}" type="pres">
      <dgm:prSet presAssocID="{A03D862D-4EB5-4D7F-B863-8C2A7E709F70}" presName="node" presStyleLbl="node1" presStyleIdx="4" presStyleCnt="5">
        <dgm:presLayoutVars>
          <dgm:bulletEnabled val="1"/>
        </dgm:presLayoutVars>
      </dgm:prSet>
      <dgm:spPr/>
    </dgm:pt>
  </dgm:ptLst>
  <dgm:cxnLst>
    <dgm:cxn modelId="{DEFA870A-5EB4-4F5E-8E01-5236DD8FC031}" srcId="{FAA15F4A-3C11-4A5D-B691-BE0F20085D68}" destId="{9350D09F-161E-436A-B85E-0B02626C43E1}" srcOrd="2" destOrd="0" parTransId="{A5E9F68F-8209-4F2E-A5C1-AAF4E50666EA}" sibTransId="{9DDF6DA7-50CB-4F3E-AE36-5C32390958E4}"/>
    <dgm:cxn modelId="{BAC2BD2B-B822-423A-A029-7BD4F513DF1C}" srcId="{FAA15F4A-3C11-4A5D-B691-BE0F20085D68}" destId="{6935D844-6B3F-4CC8-8208-B7541ED15AD5}" srcOrd="1" destOrd="0" parTransId="{BA9C17DE-ED99-4AF2-A1FA-3639DB459648}" sibTransId="{05B30582-88B2-4683-80D8-12095717639A}"/>
    <dgm:cxn modelId="{3D140531-AE74-4568-83D0-2AF0B06DFF3D}" type="presOf" srcId="{A03D862D-4EB5-4D7F-B863-8C2A7E709F70}" destId="{5AC75E60-49BD-473A-93E3-1DEAFB548654}" srcOrd="0" destOrd="0" presId="urn:microsoft.com/office/officeart/2005/8/layout/default"/>
    <dgm:cxn modelId="{E3FB783E-1102-4C60-B032-99C2052929A0}" type="presOf" srcId="{C40D0763-2EAF-47CD-81AB-2CEEFBAFC18D}" destId="{F09976D9-97A0-4415-91D2-428319DF73A9}" srcOrd="0" destOrd="0" presId="urn:microsoft.com/office/officeart/2005/8/layout/default"/>
    <dgm:cxn modelId="{60521F6E-69BC-4037-8133-CEA42ED554EF}" srcId="{FAA15F4A-3C11-4A5D-B691-BE0F20085D68}" destId="{EC853603-65B5-47F2-ABE3-0B3961A1C570}" srcOrd="0" destOrd="0" parTransId="{B0D7765A-7FB1-49D1-9442-9AEB847D522A}" sibTransId="{4D826CEF-0BEF-4D5D-946C-574D3BFBBED9}"/>
    <dgm:cxn modelId="{9B5D807E-A8D0-4371-AE67-E17C9B586D74}" type="presOf" srcId="{FAA15F4A-3C11-4A5D-B691-BE0F20085D68}" destId="{57C17BCA-4B43-4644-AF0D-A7D79AC4C0CE}" srcOrd="0" destOrd="0" presId="urn:microsoft.com/office/officeart/2005/8/layout/default"/>
    <dgm:cxn modelId="{46CD477F-36F6-4086-A63F-EC382E7DCFC9}" srcId="{FAA15F4A-3C11-4A5D-B691-BE0F20085D68}" destId="{A03D862D-4EB5-4D7F-B863-8C2A7E709F70}" srcOrd="4" destOrd="0" parTransId="{BA43857B-9F79-48DA-9180-73EBC019F231}" sibTransId="{89A8B525-29F0-4283-BB55-68A070CA536E}"/>
    <dgm:cxn modelId="{FEDED682-E56A-412A-9527-E700479BE102}" type="presOf" srcId="{EC853603-65B5-47F2-ABE3-0B3961A1C570}" destId="{BABEF296-E4A2-4A50-90E6-6A9E99522C76}" srcOrd="0" destOrd="0" presId="urn:microsoft.com/office/officeart/2005/8/layout/default"/>
    <dgm:cxn modelId="{5D9FF2AD-FCBB-4577-956C-74952DA936F4}" srcId="{FAA15F4A-3C11-4A5D-B691-BE0F20085D68}" destId="{C40D0763-2EAF-47CD-81AB-2CEEFBAFC18D}" srcOrd="3" destOrd="0" parTransId="{D36D232E-C70C-4712-BA0D-4BEC356B94AE}" sibTransId="{9030B121-A88E-44FB-891B-45F2496707A6}"/>
    <dgm:cxn modelId="{9409ACAF-3C15-4545-A8C2-82DCAC41AAD1}" type="presOf" srcId="{9350D09F-161E-436A-B85E-0B02626C43E1}" destId="{91DD0956-6FD7-4FF0-B694-2C9F59763F47}" srcOrd="0" destOrd="0" presId="urn:microsoft.com/office/officeart/2005/8/layout/default"/>
    <dgm:cxn modelId="{A7473FC5-1F0E-46B1-B6C1-FFAD4F9F01C5}" type="presOf" srcId="{6935D844-6B3F-4CC8-8208-B7541ED15AD5}" destId="{6108CA90-A027-47EE-8DD1-100610E643B0}" srcOrd="0" destOrd="0" presId="urn:microsoft.com/office/officeart/2005/8/layout/default"/>
    <dgm:cxn modelId="{C839B1F7-6F80-4D96-B936-63F87598245F}" type="presParOf" srcId="{57C17BCA-4B43-4644-AF0D-A7D79AC4C0CE}" destId="{BABEF296-E4A2-4A50-90E6-6A9E99522C76}" srcOrd="0" destOrd="0" presId="urn:microsoft.com/office/officeart/2005/8/layout/default"/>
    <dgm:cxn modelId="{9BAAA5B2-3190-4E33-A092-1341E9B545B9}" type="presParOf" srcId="{57C17BCA-4B43-4644-AF0D-A7D79AC4C0CE}" destId="{82D4D12F-F7BF-477C-871D-CC32AD6C8AC2}" srcOrd="1" destOrd="0" presId="urn:microsoft.com/office/officeart/2005/8/layout/default"/>
    <dgm:cxn modelId="{E4F63752-2160-411F-A6EB-7FB168F2214E}" type="presParOf" srcId="{57C17BCA-4B43-4644-AF0D-A7D79AC4C0CE}" destId="{6108CA90-A027-47EE-8DD1-100610E643B0}" srcOrd="2" destOrd="0" presId="urn:microsoft.com/office/officeart/2005/8/layout/default"/>
    <dgm:cxn modelId="{2CC42805-1C60-4EDC-B9A1-C8E2E8CF1DB3}" type="presParOf" srcId="{57C17BCA-4B43-4644-AF0D-A7D79AC4C0CE}" destId="{A6349F4C-E6BF-4AA9-8325-18B06D0256D0}" srcOrd="3" destOrd="0" presId="urn:microsoft.com/office/officeart/2005/8/layout/default"/>
    <dgm:cxn modelId="{D6B1F054-9C3E-4D3E-BFFF-508967DBE0E6}" type="presParOf" srcId="{57C17BCA-4B43-4644-AF0D-A7D79AC4C0CE}" destId="{91DD0956-6FD7-4FF0-B694-2C9F59763F47}" srcOrd="4" destOrd="0" presId="urn:microsoft.com/office/officeart/2005/8/layout/default"/>
    <dgm:cxn modelId="{C9DB15EF-B3F7-4098-A388-69DC775EDA65}" type="presParOf" srcId="{57C17BCA-4B43-4644-AF0D-A7D79AC4C0CE}" destId="{E9FDA448-FFA5-44CE-BB97-50134B07876F}" srcOrd="5" destOrd="0" presId="urn:microsoft.com/office/officeart/2005/8/layout/default"/>
    <dgm:cxn modelId="{81852B70-5300-4266-A73C-546E7EFFEE50}" type="presParOf" srcId="{57C17BCA-4B43-4644-AF0D-A7D79AC4C0CE}" destId="{F09976D9-97A0-4415-91D2-428319DF73A9}" srcOrd="6" destOrd="0" presId="urn:microsoft.com/office/officeart/2005/8/layout/default"/>
    <dgm:cxn modelId="{B7E0DA69-135C-4F0F-B8AD-18043DADDF3F}" type="presParOf" srcId="{57C17BCA-4B43-4644-AF0D-A7D79AC4C0CE}" destId="{DC33CDBC-2F1F-4CCC-87BB-3D7E944065BB}" srcOrd="7" destOrd="0" presId="urn:microsoft.com/office/officeart/2005/8/layout/default"/>
    <dgm:cxn modelId="{9CA80319-4504-4C03-9292-5B9FC497E36E}" type="presParOf" srcId="{57C17BCA-4B43-4644-AF0D-A7D79AC4C0CE}" destId="{5AC75E60-49BD-473A-93E3-1DEAFB54865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EF296-E4A2-4A50-90E6-6A9E99522C76}">
      <dsp:nvSpPr>
        <dsp:cNvPr id="0" name=""/>
        <dsp:cNvSpPr/>
      </dsp:nvSpPr>
      <dsp:spPr>
        <a:xfrm>
          <a:off x="90612" y="1119"/>
          <a:ext cx="3567885" cy="2140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Bias in peer review and evaluation criteria</a:t>
          </a:r>
        </a:p>
      </dsp:txBody>
      <dsp:txXfrm>
        <a:off x="90612" y="1119"/>
        <a:ext cx="3567885" cy="2140731"/>
      </dsp:txXfrm>
    </dsp:sp>
    <dsp:sp modelId="{6108CA90-A027-47EE-8DD1-100610E643B0}">
      <dsp:nvSpPr>
        <dsp:cNvPr id="0" name=""/>
        <dsp:cNvSpPr/>
      </dsp:nvSpPr>
      <dsp:spPr>
        <a:xfrm>
          <a:off x="4015286" y="1119"/>
          <a:ext cx="3567885" cy="2140731"/>
        </a:xfrm>
        <a:prstGeom prst="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Social influence dynamics</a:t>
          </a:r>
        </a:p>
      </dsp:txBody>
      <dsp:txXfrm>
        <a:off x="4015286" y="1119"/>
        <a:ext cx="3567885" cy="2140731"/>
      </dsp:txXfrm>
    </dsp:sp>
    <dsp:sp modelId="{91DD0956-6FD7-4FF0-B694-2C9F59763F47}">
      <dsp:nvSpPr>
        <dsp:cNvPr id="0" name=""/>
        <dsp:cNvSpPr/>
      </dsp:nvSpPr>
      <dsp:spPr>
        <a:xfrm>
          <a:off x="7939960" y="1119"/>
          <a:ext cx="3567885" cy="2140731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Methods</a:t>
          </a:r>
        </a:p>
      </dsp:txBody>
      <dsp:txXfrm>
        <a:off x="7939960" y="1119"/>
        <a:ext cx="3567885" cy="2140731"/>
      </dsp:txXfrm>
    </dsp:sp>
    <dsp:sp modelId="{F09976D9-97A0-4415-91D2-428319DF73A9}">
      <dsp:nvSpPr>
        <dsp:cNvPr id="0" name=""/>
        <dsp:cNvSpPr/>
      </dsp:nvSpPr>
      <dsp:spPr>
        <a:xfrm>
          <a:off x="2052949" y="2498638"/>
          <a:ext cx="3567885" cy="2140731"/>
        </a:xfrm>
        <a:prstGeom prst="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 err="1"/>
            <a:t>Results</a:t>
          </a:r>
          <a:endParaRPr lang="en-US" sz="3200" kern="1200" dirty="0"/>
        </a:p>
      </dsp:txBody>
      <dsp:txXfrm>
        <a:off x="2052949" y="2498638"/>
        <a:ext cx="3567885" cy="2140731"/>
      </dsp:txXfrm>
    </dsp:sp>
    <dsp:sp modelId="{5AC75E60-49BD-473A-93E3-1DEAFB548654}">
      <dsp:nvSpPr>
        <dsp:cNvPr id="0" name=""/>
        <dsp:cNvSpPr/>
      </dsp:nvSpPr>
      <dsp:spPr>
        <a:xfrm>
          <a:off x="5977623" y="2498638"/>
          <a:ext cx="3567885" cy="214073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Conclusion and limitations</a:t>
          </a:r>
        </a:p>
      </dsp:txBody>
      <dsp:txXfrm>
        <a:off x="5977623" y="2498638"/>
        <a:ext cx="3567885" cy="2140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D6BF2-BEA0-4CED-B7B4-E0E04A9EE497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DFD8B-0499-47DF-87EE-368B12B8D1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0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4EB5D-4111-4E6A-9521-320C126BF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EB110A-942A-4517-ADC5-5615C0542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C36527-8120-4C42-835E-0DE581CEF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7899-0680-425C-A0FB-99246F4F0AAC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BD9679-D0B7-466C-B6DD-38EF835D9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9B7574-4FA7-4061-889A-6D41E30A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1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A37B-58E0-446A-9501-A7BC027E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9BBEEDD-5E1E-459E-A814-41F71553C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656476-B274-4999-AC71-BD3C2F92C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E012-AB0F-4BC8-A80A-E51060DD785B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717824-E2B0-4ABF-85BD-48867674C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B7ABA8-8580-4DAC-8A88-97480AC8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80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21967CA-9B62-4DB9-8DA4-F9A8CDEE97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70FCB91-FD8A-45A8-AC02-B592D82DA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9FD8E0-EDDF-412B-8BA9-9D24781B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BE8D-7800-4C6B-955C-4DB52889FD20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87F8BF-B89F-406B-B38D-74ABC854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C235D0-F210-47EC-831E-679F2A5BD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90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38385-C844-4BC1-B0CA-B8879B15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12CEC8-288A-4E4B-A12D-32E564DA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685568-7A8C-449E-967A-E7D0C1FB8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E635-5E7F-4271-A43F-D76179C0AF3E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0D49E8-50CF-4FAE-BFE8-D37D2471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4C2A73-4EA0-473C-9DAF-ABBFD7A9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62F3E-540E-4103-8F4D-E1D3DC125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094A18-1CAD-4F96-8754-0C4BB0361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666ABE-0859-4255-A5A8-E243274B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87FF-E89A-42AB-89C6-25F19B0DDE20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A6E95D-16CC-4FED-BA06-3E817BC47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EEE453-FECD-4E5B-8B57-3D7AEBCD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050BD-DF9C-4C42-97A1-8F0952AF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E85701-655B-4CE5-8F63-96D1991C3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F69B87-8EA3-4F22-B18D-5363326EE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175C63-1946-4C47-BC4C-3A535AD61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FDF8-334E-42F4-AFA3-6F2671E03482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B2C269-2DC6-40E9-AF30-B9B9C0192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FA29F8-1AAA-4471-97C4-4307AD495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0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7B0C4-15A8-4130-99E8-68664651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F3DF2C-1145-4E30-9D3F-F7075D505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38C8D92-05EC-4E96-B929-8AE7625FE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6B17481-13D2-4097-8371-B577EA8D7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C7611DE-C38E-4AD0-AD5F-0E53C8FB7F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09C759-745C-47D8-889B-4A27AEC2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7DEF-E3E5-4799-BD61-3D886E1F99A6}" type="datetime1">
              <a:rPr lang="en-US" smtClean="0"/>
              <a:t>4/1/2021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8305743-DA8C-4C9E-A477-F13FF849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229910E-0327-463A-A2A8-2E0EA3A3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8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6E8EB-2C00-45B9-99F2-7347709D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58359B9-9296-4497-9590-AEF0CA289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2A366-C161-4D00-AC47-6955B16B255E}" type="datetime1">
              <a:rPr lang="en-US" smtClean="0"/>
              <a:t>4/1/2021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D38418-60F6-4D48-85C2-CA96B0F1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A8C494-4DA4-47B2-904B-B50BCBDF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8BF4792-2508-4B5B-AE95-F45016FBC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1204-ABEB-4F28-878B-16FEAE30C4DF}" type="datetime1">
              <a:rPr lang="en-US" smtClean="0"/>
              <a:t>4/1/2021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FB3BEA8-D033-421F-8232-06DD72A33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EE02BD-BB06-482F-A0AB-ECD356D7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4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99DDA-0912-4EDF-A811-A0C4F4C0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83788C-CC9E-45E3-B835-D4015C385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391106-BCA3-4775-9115-B8096B265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70455A-6BD6-4982-87F4-3C5B8035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210B-F8AA-4BB7-8812-FAB8BDE029BF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5D8F83-CBC0-4AC3-99E2-28ABA4C6D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962A5F-BC93-4C82-9C21-7674E9A0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58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69820-0CA3-4448-9FEC-124E54EF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D17FE5F-07D4-4E97-A4DD-0BD28F971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C55F60-B2DD-467D-9EC6-31B04BEEE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70FFEA-1E6F-43C6-89F1-57394D63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5790-D240-448F-9273-42807A8E2922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95362C-2E2D-4EA4-9772-58FFB76DF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BA6546-91BE-4160-8272-F7A51679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04BD7D0-3520-4174-BA1A-5CBB2B294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FC4C21-32D1-4184-A789-9306087BD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1C94FA-6474-41A8-BC0A-B05A33348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DD663-F16A-4C04-BFF7-22D1C136E581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9A2AFB-88F9-4584-8197-279F5CF2DD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28B3B7-46AB-4FCC-A745-FDD6ACF14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2B65B-81C2-4B92-B6FB-EDE834B9FE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6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comments" Target="../comments/comment1.xml"/><Relationship Id="rId4" Type="http://schemas.openxmlformats.org/officeDocument/2006/relationships/image" Target="../media/image33.svg"/><Relationship Id="rId9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5.jpeg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10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SFI Industry Fellowship Programme secures €480k for research ...">
            <a:extLst>
              <a:ext uri="{FF2B5EF4-FFF2-40B4-BE49-F238E27FC236}">
                <a16:creationId xmlns:a16="http://schemas.microsoft.com/office/drawing/2014/main" id="{F7E5B50F-19A9-47F9-BE03-671C0B5E0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9" y="3881899"/>
            <a:ext cx="3327816" cy="18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r. Jon Tennant on an Introduction to Open Peer Review Process ...">
            <a:extLst>
              <a:ext uri="{FF2B5EF4-FFF2-40B4-BE49-F238E27FC236}">
                <a16:creationId xmlns:a16="http://schemas.microsoft.com/office/drawing/2014/main" id="{49B13C7E-6EDD-4700-BFD5-595DD8085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r="5842" b="-2"/>
          <a:stretch/>
        </p:blipFill>
        <p:spPr bwMode="auto">
          <a:xfrm>
            <a:off x="4262249" y="2375671"/>
            <a:ext cx="3937518" cy="3200851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College Dublin FC Logo Vector (.EPS) Free Download">
            <a:extLst>
              <a:ext uri="{FF2B5EF4-FFF2-40B4-BE49-F238E27FC236}">
                <a16:creationId xmlns:a16="http://schemas.microsoft.com/office/drawing/2014/main" id="{F759A17B-CA46-47C1-85E5-C0875C729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500" y="3489458"/>
            <a:ext cx="1419205" cy="208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EE22DCB-D673-4EF2-9936-B019076E32B6}"/>
              </a:ext>
            </a:extLst>
          </p:cNvPr>
          <p:cNvSpPr txBox="1"/>
          <p:nvPr/>
        </p:nvSpPr>
        <p:spPr>
          <a:xfrm>
            <a:off x="587829" y="410656"/>
            <a:ext cx="1076578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Bias and truth in science evaluation: a simulation model of grant review panel discussions</a:t>
            </a:r>
          </a:p>
          <a:p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C00D49A-C319-4988-9DAD-93F4C1085E29}"/>
              </a:ext>
            </a:extLst>
          </p:cNvPr>
          <p:cNvSpPr txBox="1"/>
          <p:nvPr/>
        </p:nvSpPr>
        <p:spPr>
          <a:xfrm>
            <a:off x="1772817" y="1564818"/>
            <a:ext cx="8164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Adrián</a:t>
            </a:r>
            <a:r>
              <a:rPr lang="en-US" sz="2000" dirty="0"/>
              <a:t> Martín Bethencourt,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Junwen</a:t>
            </a:r>
            <a:r>
              <a:rPr lang="en-US" sz="2000" dirty="0"/>
              <a:t> Luo,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Thomas</a:t>
            </a:r>
            <a:r>
              <a:rPr lang="en-US" sz="2000" dirty="0"/>
              <a:t> </a:t>
            </a:r>
            <a:r>
              <a:rPr lang="en-US" sz="2000" dirty="0" err="1"/>
              <a:t>Feliciani</a:t>
            </a:r>
            <a:endParaRPr lang="en-U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074AB5F-37E1-4798-8E23-169A8C0303B7}"/>
              </a:ext>
            </a:extLst>
          </p:cNvPr>
          <p:cNvSpPr txBox="1"/>
          <p:nvPr/>
        </p:nvSpPr>
        <p:spPr>
          <a:xfrm>
            <a:off x="8070110" y="5987018"/>
            <a:ext cx="311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ROMCIR Workshop. April 2021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0E4CBE-482A-4E79-B7B8-80CA5FF4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98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BA8F6-C09A-4DF9-A205-9DBCA346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Qualitative coding</a:t>
            </a:r>
            <a:br>
              <a:rPr lang="en-US" dirty="0"/>
            </a:b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D5FA16-0DC3-4EF5-A8A6-0AC1336C8666}"/>
              </a:ext>
            </a:extLst>
          </p:cNvPr>
          <p:cNvSpPr txBox="1"/>
          <p:nvPr/>
        </p:nvSpPr>
        <p:spPr>
          <a:xfrm>
            <a:off x="625738" y="1793149"/>
            <a:ext cx="4328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Comments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sections</a:t>
            </a:r>
            <a:endParaRPr lang="en-US" sz="2800" dirty="0"/>
          </a:p>
        </p:txBody>
      </p:sp>
      <p:pic>
        <p:nvPicPr>
          <p:cNvPr id="21" name="Imagen 20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3C00227-D77A-4439-8DDB-7750F3F22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7" y="2942051"/>
            <a:ext cx="4099856" cy="27332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AB5DEF92-C408-4922-9319-72FAF5C48E37}"/>
              </a:ext>
            </a:extLst>
          </p:cNvPr>
          <p:cNvSpPr txBox="1"/>
          <p:nvPr/>
        </p:nvSpPr>
        <p:spPr>
          <a:xfrm>
            <a:off x="6252632" y="1624287"/>
            <a:ext cx="5607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Qualitative</a:t>
            </a:r>
            <a:r>
              <a:rPr lang="es-ES" sz="2800" dirty="0"/>
              <a:t> </a:t>
            </a:r>
            <a:r>
              <a:rPr lang="es-ES" sz="2800" dirty="0" err="1"/>
              <a:t>coding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n-US" sz="2800" dirty="0"/>
              <a:t>reviews as </a:t>
            </a:r>
            <a:r>
              <a:rPr lang="en-US" sz="2800" dirty="0" err="1"/>
              <a:t>proxis</a:t>
            </a:r>
            <a:r>
              <a:rPr lang="en-US" sz="2800" dirty="0"/>
              <a:t> of reviewer opinions</a:t>
            </a:r>
            <a:r>
              <a:rPr lang="es-ES" sz="2800" dirty="0"/>
              <a:t>  scores</a:t>
            </a:r>
            <a:endParaRPr lang="en-US" sz="2800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F45A99F8-04FE-452E-A15B-E4631E106046}"/>
              </a:ext>
            </a:extLst>
          </p:cNvPr>
          <p:cNvGrpSpPr/>
          <p:nvPr/>
        </p:nvGrpSpPr>
        <p:grpSpPr>
          <a:xfrm>
            <a:off x="6465457" y="3131074"/>
            <a:ext cx="5463888" cy="1823926"/>
            <a:chOff x="5947092" y="1982932"/>
            <a:chExt cx="5463888" cy="1823926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E8B54CE9-1D4A-45BE-865E-8D80A6A0A780}"/>
                </a:ext>
              </a:extLst>
            </p:cNvPr>
            <p:cNvGrpSpPr/>
            <p:nvPr/>
          </p:nvGrpSpPr>
          <p:grpSpPr>
            <a:xfrm>
              <a:off x="5947092" y="3078285"/>
              <a:ext cx="5463888" cy="728573"/>
              <a:chOff x="6109404" y="4179088"/>
              <a:chExt cx="5463888" cy="728573"/>
            </a:xfrm>
          </p:grpSpPr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6F776B5-DB13-4B96-81E2-E3790806F517}"/>
                  </a:ext>
                </a:extLst>
              </p:cNvPr>
              <p:cNvSpPr txBox="1"/>
              <p:nvPr/>
            </p:nvSpPr>
            <p:spPr>
              <a:xfrm>
                <a:off x="9168067" y="4186568"/>
                <a:ext cx="13620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 err="1"/>
                  <a:t>Moderate</a:t>
                </a:r>
                <a:r>
                  <a:rPr lang="es-ES" dirty="0"/>
                  <a:t> </a:t>
                </a:r>
                <a:r>
                  <a:rPr lang="es-ES" dirty="0" err="1"/>
                  <a:t>negative</a:t>
                </a:r>
                <a:r>
                  <a:rPr lang="es-ES" dirty="0"/>
                  <a:t> </a:t>
                </a:r>
                <a:endParaRPr lang="en-US" dirty="0"/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110BFB7-1C79-4BCC-8025-9A1908147D98}"/>
                  </a:ext>
                </a:extLst>
              </p:cNvPr>
              <p:cNvSpPr txBox="1"/>
              <p:nvPr/>
            </p:nvSpPr>
            <p:spPr>
              <a:xfrm>
                <a:off x="8158669" y="4302547"/>
                <a:ext cx="1362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Neutral</a:t>
                </a:r>
                <a:endParaRPr lang="en-US" dirty="0"/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6CFB7EF-6096-4FF7-9F49-5C98760721A1}"/>
                  </a:ext>
                </a:extLst>
              </p:cNvPr>
              <p:cNvSpPr txBox="1"/>
              <p:nvPr/>
            </p:nvSpPr>
            <p:spPr>
              <a:xfrm>
                <a:off x="7128398" y="4261330"/>
                <a:ext cx="13620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 err="1"/>
                  <a:t>Moderate</a:t>
                </a:r>
                <a:r>
                  <a:rPr lang="es-ES" dirty="0"/>
                  <a:t> positive</a:t>
                </a:r>
                <a:endParaRPr lang="en-US" dirty="0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B257E0C-8DA4-4F3F-B651-B14137DFF3ED}"/>
                  </a:ext>
                </a:extLst>
              </p:cNvPr>
              <p:cNvSpPr txBox="1"/>
              <p:nvPr/>
            </p:nvSpPr>
            <p:spPr>
              <a:xfrm>
                <a:off x="6109404" y="4232268"/>
                <a:ext cx="13620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 err="1"/>
                  <a:t>Very</a:t>
                </a:r>
                <a:r>
                  <a:rPr lang="es-ES" dirty="0"/>
                  <a:t> positive</a:t>
                </a:r>
                <a:endParaRPr lang="en-US" dirty="0"/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FE114C6-37B6-4D89-AF6C-3CB4F39C813E}"/>
                  </a:ext>
                </a:extLst>
              </p:cNvPr>
              <p:cNvSpPr txBox="1"/>
              <p:nvPr/>
            </p:nvSpPr>
            <p:spPr>
              <a:xfrm>
                <a:off x="10211217" y="4179088"/>
                <a:ext cx="13620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 err="1"/>
                  <a:t>Very</a:t>
                </a:r>
                <a:r>
                  <a:rPr lang="es-ES" dirty="0"/>
                  <a:t> </a:t>
                </a:r>
                <a:r>
                  <a:rPr lang="es-ES" dirty="0" err="1"/>
                  <a:t>negative</a:t>
                </a:r>
                <a:r>
                  <a:rPr lang="es-ES" dirty="0"/>
                  <a:t> </a:t>
                </a:r>
                <a:endParaRPr lang="en-US" dirty="0"/>
              </a:p>
            </p:txBody>
          </p:sp>
        </p:grpSp>
        <p:pic>
          <p:nvPicPr>
            <p:cNvPr id="1028" name="Picture 4" descr="Emotion Feedback Scale On White Background. Angry, Sad, Neutral ...">
              <a:extLst>
                <a:ext uri="{FF2B5EF4-FFF2-40B4-BE49-F238E27FC236}">
                  <a16:creationId xmlns:a16="http://schemas.microsoft.com/office/drawing/2014/main" id="{443018EC-A7C2-4089-B943-C40E6E3947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6" t="30714" r="8497" b="51195"/>
            <a:stretch/>
          </p:blipFill>
          <p:spPr bwMode="auto">
            <a:xfrm>
              <a:off x="6096000" y="1982932"/>
              <a:ext cx="5112327" cy="97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6A202AA7-6D89-4A2F-B9AC-0483D6BFC0FB}"/>
              </a:ext>
            </a:extLst>
          </p:cNvPr>
          <p:cNvGrpSpPr/>
          <p:nvPr/>
        </p:nvGrpSpPr>
        <p:grpSpPr>
          <a:xfrm>
            <a:off x="6872328" y="4938009"/>
            <a:ext cx="4641732" cy="505050"/>
            <a:chOff x="6452109" y="3780588"/>
            <a:chExt cx="4641732" cy="505050"/>
          </a:xfrm>
        </p:grpSpPr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A16853FD-B5CA-4754-A271-B68ACD8EA8C6}"/>
                </a:ext>
              </a:extLst>
            </p:cNvPr>
            <p:cNvSpPr txBox="1"/>
            <p:nvPr/>
          </p:nvSpPr>
          <p:spPr>
            <a:xfrm>
              <a:off x="10538276" y="3816630"/>
              <a:ext cx="555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/>
                <a:t>1</a:t>
              </a:r>
              <a:endParaRPr lang="en-US" sz="2400" dirty="0"/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2D8E9778-ABEB-4F73-B3C9-FD868444FC69}"/>
                </a:ext>
              </a:extLst>
            </p:cNvPr>
            <p:cNvSpPr txBox="1"/>
            <p:nvPr/>
          </p:nvSpPr>
          <p:spPr>
            <a:xfrm>
              <a:off x="9548189" y="3780588"/>
              <a:ext cx="555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/>
                <a:t>2</a:t>
              </a:r>
              <a:endParaRPr lang="en-US" sz="2400" dirty="0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606D09B4-F1D1-4DA2-BCD8-A6328179F62F}"/>
                </a:ext>
              </a:extLst>
            </p:cNvPr>
            <p:cNvSpPr txBox="1"/>
            <p:nvPr/>
          </p:nvSpPr>
          <p:spPr>
            <a:xfrm>
              <a:off x="8472526" y="3816629"/>
              <a:ext cx="555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/>
                <a:t>3</a:t>
              </a:r>
              <a:endParaRPr lang="en-US" sz="2400" dirty="0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EF0CC065-3F44-424B-B821-668E3280592A}"/>
                </a:ext>
              </a:extLst>
            </p:cNvPr>
            <p:cNvSpPr txBox="1"/>
            <p:nvPr/>
          </p:nvSpPr>
          <p:spPr>
            <a:xfrm>
              <a:off x="7536303" y="3823973"/>
              <a:ext cx="555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/>
                <a:t>4</a:t>
              </a:r>
              <a:endParaRPr lang="en-US" sz="2400" dirty="0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2B0B096B-C218-4AD1-9A96-E9BAC9F92341}"/>
                </a:ext>
              </a:extLst>
            </p:cNvPr>
            <p:cNvSpPr txBox="1"/>
            <p:nvPr/>
          </p:nvSpPr>
          <p:spPr>
            <a:xfrm>
              <a:off x="6452109" y="3816630"/>
              <a:ext cx="555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/>
                <a:t>5</a:t>
              </a:r>
              <a:endParaRPr lang="en-US" sz="2400" dirty="0"/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96686E-BB4B-411B-8334-512EFA5C2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77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026FF-FAB8-42C9-9273-4D39EFD09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Agent-</a:t>
            </a:r>
            <a:r>
              <a:rPr lang="es-ES" sz="5400" dirty="0" err="1"/>
              <a:t>b</a:t>
            </a:r>
            <a:r>
              <a:rPr lang="es-E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ased</a:t>
            </a:r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5400" dirty="0" err="1"/>
              <a:t>m</a:t>
            </a:r>
            <a:r>
              <a:rPr lang="es-E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odel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876BFD9D-C15B-4C4E-8ECB-061144ED1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4" y="1133519"/>
            <a:ext cx="9195954" cy="5724481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2C8D5F0-5ECD-456F-878D-2FD1C22FF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3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02D58-2759-46DF-BDDE-4D5B25BA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Similarity</a:t>
            </a:r>
            <a:r>
              <a:rPr lang="es-ES" dirty="0"/>
              <a:t> </a:t>
            </a:r>
            <a:r>
              <a:rPr lang="es-ES" dirty="0" err="1"/>
              <a:t>Index</a:t>
            </a:r>
            <a:endParaRPr lang="en-US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59164E3F-A852-41BA-BA01-AFECEACFE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6" y="2741166"/>
            <a:ext cx="4851920" cy="34593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21BC2DA-7026-45AA-892B-FC2947766C5E}"/>
              </a:ext>
            </a:extLst>
          </p:cNvPr>
          <p:cNvSpPr txBox="1"/>
          <p:nvPr/>
        </p:nvSpPr>
        <p:spPr>
          <a:xfrm>
            <a:off x="5509498" y="1243650"/>
            <a:ext cx="199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1-</a:t>
            </a:r>
            <a:r>
              <a:rPr lang="es-ES" sz="2000" dirty="0"/>
              <a:t> </a:t>
            </a:r>
            <a:r>
              <a:rPr lang="es-ES" sz="2000" dirty="0" err="1"/>
              <a:t>All</a:t>
            </a:r>
            <a:r>
              <a:rPr lang="es-ES" sz="2000" dirty="0"/>
              <a:t> </a:t>
            </a:r>
            <a:r>
              <a:rPr lang="es-ES" sz="2000" dirty="0" err="1"/>
              <a:t>opinions</a:t>
            </a:r>
            <a:r>
              <a:rPr lang="es-ES" sz="2000" dirty="0"/>
              <a:t> </a:t>
            </a:r>
            <a:r>
              <a:rPr lang="es-ES" sz="2000" dirty="0" err="1"/>
              <a:t>go</a:t>
            </a:r>
            <a:r>
              <a:rPr lang="es-ES" sz="2000" dirty="0"/>
              <a:t> </a:t>
            </a:r>
            <a:r>
              <a:rPr lang="es-ES" sz="2000" dirty="0" err="1"/>
              <a:t>into</a:t>
            </a:r>
            <a:r>
              <a:rPr lang="es-ES" sz="2000" dirty="0"/>
              <a:t> </a:t>
            </a:r>
            <a:r>
              <a:rPr lang="es-ES" sz="2000" dirty="0" err="1"/>
              <a:t>one</a:t>
            </a:r>
            <a:r>
              <a:rPr lang="es-ES" sz="2000" dirty="0"/>
              <a:t> bag</a:t>
            </a:r>
            <a:endParaRPr lang="en-US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14D076-EF1D-417C-8B0C-D6B04FA014E1}"/>
              </a:ext>
            </a:extLst>
          </p:cNvPr>
          <p:cNvSpPr txBox="1"/>
          <p:nvPr/>
        </p:nvSpPr>
        <p:spPr>
          <a:xfrm>
            <a:off x="7942872" y="2410729"/>
            <a:ext cx="328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2-</a:t>
            </a:r>
            <a:r>
              <a:rPr lang="es-ES" sz="2000" dirty="0"/>
              <a:t> </a:t>
            </a:r>
            <a:r>
              <a:rPr lang="es-ES" sz="2000" dirty="0" err="1"/>
              <a:t>Opinions</a:t>
            </a:r>
            <a:r>
              <a:rPr lang="es-ES" sz="2000" dirty="0"/>
              <a:t> are </a:t>
            </a:r>
            <a:r>
              <a:rPr lang="es-ES" sz="2000" dirty="0" err="1"/>
              <a:t>discretized</a:t>
            </a:r>
            <a:endParaRPr lang="en-US" sz="2000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20C0AEBD-A772-4CF8-A557-6C26FCADF4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9435" r="60439" b="17904"/>
          <a:stretch/>
        </p:blipFill>
        <p:spPr>
          <a:xfrm>
            <a:off x="6039911" y="2252300"/>
            <a:ext cx="1774009" cy="14561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151DFC3-A8A7-47DE-A80B-6F6E2EEADC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3116" r="64172" b="19258"/>
          <a:stretch/>
        </p:blipFill>
        <p:spPr>
          <a:xfrm flipH="1">
            <a:off x="9278878" y="2939707"/>
            <a:ext cx="2641294" cy="345039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39859AE-7675-4219-BDA0-B016205EE18C}"/>
              </a:ext>
            </a:extLst>
          </p:cNvPr>
          <p:cNvSpPr txBox="1"/>
          <p:nvPr/>
        </p:nvSpPr>
        <p:spPr>
          <a:xfrm>
            <a:off x="5489147" y="4599271"/>
            <a:ext cx="3461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4-</a:t>
            </a:r>
            <a:r>
              <a:rPr lang="es-ES" sz="2000" dirty="0"/>
              <a:t> </a:t>
            </a:r>
            <a:r>
              <a:rPr lang="es-ES" sz="2000" dirty="0" err="1"/>
              <a:t>Similarity</a:t>
            </a:r>
            <a:r>
              <a:rPr lang="es-ES" sz="2000" dirty="0"/>
              <a:t> =  </a:t>
            </a:r>
          </a:p>
          <a:p>
            <a:pPr algn="ctr"/>
            <a:r>
              <a:rPr lang="es-ES" sz="2000" dirty="0"/>
              <a:t>1 - Absolute </a:t>
            </a:r>
            <a:r>
              <a:rPr lang="es-ES" sz="2000" dirty="0" err="1"/>
              <a:t>diference</a:t>
            </a:r>
            <a:r>
              <a:rPr lang="es-ES" sz="2000" dirty="0"/>
              <a:t> </a:t>
            </a:r>
            <a:r>
              <a:rPr lang="es-ES" sz="2000" dirty="0" err="1"/>
              <a:t>between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expected</a:t>
            </a:r>
            <a:r>
              <a:rPr lang="es-ES" sz="2000" dirty="0"/>
              <a:t> and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empirical</a:t>
            </a:r>
            <a:r>
              <a:rPr lang="es-ES" sz="2000" dirty="0"/>
              <a:t> </a:t>
            </a:r>
            <a:r>
              <a:rPr lang="es-ES" sz="2000" dirty="0" err="1"/>
              <a:t>distributions</a:t>
            </a:r>
            <a:r>
              <a:rPr lang="es-ES" sz="2000" dirty="0"/>
              <a:t>.</a:t>
            </a:r>
            <a:endParaRPr lang="en-US" sz="2000" dirty="0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38A5BB18-480C-4868-8325-B22DB5E551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51694" y="735342"/>
            <a:ext cx="1426992" cy="1416726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EAA525DA-7325-43A9-9057-480F18BC252B}"/>
              </a:ext>
            </a:extLst>
          </p:cNvPr>
          <p:cNvGrpSpPr/>
          <p:nvPr/>
        </p:nvGrpSpPr>
        <p:grpSpPr>
          <a:xfrm>
            <a:off x="6258320" y="2168464"/>
            <a:ext cx="1656560" cy="1074669"/>
            <a:chOff x="5685989" y="2932082"/>
            <a:chExt cx="1656560" cy="1074669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B95A60D-2AC1-4511-8CC7-C6CFF13F406A}"/>
                </a:ext>
              </a:extLst>
            </p:cNvPr>
            <p:cNvSpPr txBox="1"/>
            <p:nvPr/>
          </p:nvSpPr>
          <p:spPr>
            <a:xfrm>
              <a:off x="5685989" y="2932082"/>
              <a:ext cx="410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1</a:t>
              </a:r>
              <a:endParaRPr lang="en-US" dirty="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C147BADE-A208-4003-8BB4-CB714086EACA}"/>
                </a:ext>
              </a:extLst>
            </p:cNvPr>
            <p:cNvSpPr txBox="1"/>
            <p:nvPr/>
          </p:nvSpPr>
          <p:spPr>
            <a:xfrm>
              <a:off x="6932538" y="3637419"/>
              <a:ext cx="410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5</a:t>
              </a:r>
              <a:endParaRPr lang="en-US" dirty="0"/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6F958F85-1FC8-4528-8637-24200B32594C}"/>
                </a:ext>
              </a:extLst>
            </p:cNvPr>
            <p:cNvCxnSpPr>
              <a:cxnSpLocks/>
            </p:cNvCxnSpPr>
            <p:nvPr/>
          </p:nvCxnSpPr>
          <p:spPr>
            <a:xfrm>
              <a:off x="5998029" y="3200400"/>
              <a:ext cx="934509" cy="4903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79F5D281-E15F-4252-A0D6-67B7FBA590B2}"/>
              </a:ext>
            </a:extLst>
          </p:cNvPr>
          <p:cNvSpPr txBox="1"/>
          <p:nvPr/>
        </p:nvSpPr>
        <p:spPr>
          <a:xfrm>
            <a:off x="426444" y="1731753"/>
            <a:ext cx="467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parameter configuration(s) produce opinion distributions more similar to the empirical distributions at the end of panel discussions?</a:t>
            </a:r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A989BEB-3A07-4290-AF8E-51EE1FEE93ED}"/>
              </a:ext>
            </a:extLst>
          </p:cNvPr>
          <p:cNvSpPr txBox="1"/>
          <p:nvPr/>
        </p:nvSpPr>
        <p:spPr>
          <a:xfrm>
            <a:off x="5528412" y="3617920"/>
            <a:ext cx="3947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3- </a:t>
            </a:r>
            <a:r>
              <a:rPr lang="es-ES" sz="2000" dirty="0" err="1"/>
              <a:t>We</a:t>
            </a:r>
            <a:r>
              <a:rPr lang="es-ES" sz="2000" dirty="0"/>
              <a:t> </a:t>
            </a:r>
            <a:r>
              <a:rPr lang="es-ES" sz="2000" dirty="0" err="1"/>
              <a:t>calculate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expected</a:t>
            </a:r>
            <a:r>
              <a:rPr lang="es-ES" sz="2000" dirty="0"/>
              <a:t> </a:t>
            </a:r>
            <a:r>
              <a:rPr lang="es-ES" sz="2000" dirty="0" err="1"/>
              <a:t>distribution</a:t>
            </a:r>
            <a:r>
              <a:rPr lang="es-ES" sz="2000" dirty="0"/>
              <a:t> (</a:t>
            </a:r>
            <a:r>
              <a:rPr lang="es-ES" sz="2000" dirty="0" err="1"/>
              <a:t>relative</a:t>
            </a:r>
            <a:r>
              <a:rPr lang="es-ES" sz="2000" dirty="0"/>
              <a:t> </a:t>
            </a:r>
            <a:r>
              <a:rPr lang="es-ES" sz="2000" dirty="0" err="1"/>
              <a:t>frequency</a:t>
            </a:r>
            <a:r>
              <a:rPr lang="es-ES" sz="2000" dirty="0"/>
              <a:t>)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each</a:t>
            </a:r>
            <a:r>
              <a:rPr lang="es-ES" sz="2000" dirty="0"/>
              <a:t> grade in </a:t>
            </a:r>
            <a:r>
              <a:rPr lang="es-ES" sz="2000" dirty="0" err="1"/>
              <a:t>the</a:t>
            </a:r>
            <a:r>
              <a:rPr lang="es-ES" sz="2000" dirty="0"/>
              <a:t> bag</a:t>
            </a:r>
            <a:endParaRPr lang="en-US" sz="2000" dirty="0"/>
          </a:p>
        </p:txBody>
      </p:sp>
      <p:pic>
        <p:nvPicPr>
          <p:cNvPr id="25" name="Imagen 2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B4314A38-0C84-4B22-ABA0-53EDE02DAC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3" t="46455" b="24886"/>
          <a:stretch/>
        </p:blipFill>
        <p:spPr>
          <a:xfrm>
            <a:off x="5613887" y="5929809"/>
            <a:ext cx="3336917" cy="679670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052325-DF47-4E30-8DEB-C81003D9D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98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F5C91-2B42-4785-9FDE-8D2BBFE4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F9819F-304B-432E-AC8B-2A48E2997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21" y="2357664"/>
            <a:ext cx="3135084" cy="3323318"/>
          </a:xfrm>
        </p:spPr>
        <p:txBody>
          <a:bodyPr>
            <a:normAutofit/>
          </a:bodyPr>
          <a:lstStyle/>
          <a:p>
            <a:pPr algn="ctr"/>
            <a:r>
              <a:rPr lang="es-ES" sz="2400" dirty="0"/>
              <a:t>Positive </a:t>
            </a:r>
            <a:r>
              <a:rPr lang="es-ES" sz="2400" dirty="0" err="1"/>
              <a:t>correlation</a:t>
            </a:r>
            <a:r>
              <a:rPr lang="es-ES" sz="2400" dirty="0"/>
              <a:t> </a:t>
            </a:r>
            <a:r>
              <a:rPr lang="es-ES" sz="2400" dirty="0" err="1"/>
              <a:t>between</a:t>
            </a:r>
            <a:r>
              <a:rPr lang="es-ES" sz="2400" dirty="0"/>
              <a:t> </a:t>
            </a:r>
            <a:r>
              <a:rPr lang="es-ES" sz="2400" dirty="0" err="1"/>
              <a:t>stages</a:t>
            </a:r>
            <a:r>
              <a:rPr lang="es-ES" sz="2400" dirty="0"/>
              <a:t>       (P-</a:t>
            </a:r>
            <a:r>
              <a:rPr lang="es-ES" sz="2400" dirty="0" err="1"/>
              <a:t>value</a:t>
            </a:r>
            <a:r>
              <a:rPr lang="es-ES" sz="2400" dirty="0"/>
              <a:t> &lt; 0.01)</a:t>
            </a:r>
          </a:p>
          <a:p>
            <a:pPr algn="ctr"/>
            <a:endParaRPr lang="es-ES" sz="2400" dirty="0"/>
          </a:p>
          <a:p>
            <a:pPr algn="ctr"/>
            <a:r>
              <a:rPr lang="es-ES" sz="2400" dirty="0" err="1"/>
              <a:t>Discussion</a:t>
            </a:r>
            <a:r>
              <a:rPr lang="es-ES" sz="2400" dirty="0"/>
              <a:t> leads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bell-shaped</a:t>
            </a:r>
            <a:r>
              <a:rPr lang="es-ES" sz="2400" dirty="0"/>
              <a:t> </a:t>
            </a:r>
            <a:r>
              <a:rPr lang="es-ES" sz="2400" dirty="0" err="1"/>
              <a:t>distributions</a:t>
            </a:r>
            <a:endParaRPr lang="es-ES" sz="2400" dirty="0"/>
          </a:p>
          <a:p>
            <a:pPr marL="0" indent="0" algn="ctr">
              <a:buNone/>
            </a:pPr>
            <a:endParaRPr lang="es-ES" sz="2400" dirty="0"/>
          </a:p>
          <a:p>
            <a:pPr algn="ctr"/>
            <a:endParaRPr lang="en-U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CCE635-4B01-43A9-9ABD-B5D86D6D0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05" y="831850"/>
            <a:ext cx="8109973" cy="566102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F6BDBE-6B59-494E-8C8E-647AFC7C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88D87-EBCF-4AAC-995D-0C5AE140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Conclusions</a:t>
            </a:r>
            <a:endParaRPr lang="en-U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739E986-3218-439A-A488-18BE63970CAA}"/>
              </a:ext>
            </a:extLst>
          </p:cNvPr>
          <p:cNvGrpSpPr/>
          <p:nvPr/>
        </p:nvGrpSpPr>
        <p:grpSpPr>
          <a:xfrm>
            <a:off x="0" y="13496"/>
            <a:ext cx="16962438" cy="6844504"/>
            <a:chOff x="0" y="42070"/>
            <a:chExt cx="16962438" cy="6844504"/>
          </a:xfrm>
        </p:grpSpPr>
        <p:pic>
          <p:nvPicPr>
            <p:cNvPr id="3090" name="Imagen 1">
              <a:extLst>
                <a:ext uri="{FF2B5EF4-FFF2-40B4-BE49-F238E27FC236}">
                  <a16:creationId xmlns:a16="http://schemas.microsoft.com/office/drawing/2014/main" id="{59DB49FC-AA9E-4A91-B429-22816B192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42070"/>
              <a:ext cx="5608638" cy="2141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9" name="Imagen 21">
              <a:extLst>
                <a:ext uri="{FF2B5EF4-FFF2-40B4-BE49-F238E27FC236}">
                  <a16:creationId xmlns:a16="http://schemas.microsoft.com/office/drawing/2014/main" id="{120AB2A6-E423-4AEE-86B3-F616EF412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422128"/>
              <a:ext cx="5608638" cy="214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Imagen 22">
              <a:extLst>
                <a:ext uri="{FF2B5EF4-FFF2-40B4-BE49-F238E27FC236}">
                  <a16:creationId xmlns:a16="http://schemas.microsoft.com/office/drawing/2014/main" id="{4737FFEC-4D2E-44E7-AC5C-B733A436F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745036"/>
              <a:ext cx="5608638" cy="2141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Imagen 10">
              <a:extLst>
                <a:ext uri="{FF2B5EF4-FFF2-40B4-BE49-F238E27FC236}">
                  <a16:creationId xmlns:a16="http://schemas.microsoft.com/office/drawing/2014/main" id="{E4FADD07-BAAD-40A6-8279-68C42F91C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3800" y="295268"/>
              <a:ext cx="5608638" cy="2141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3" name="Imagen 13">
              <a:extLst>
                <a:ext uri="{FF2B5EF4-FFF2-40B4-BE49-F238E27FC236}">
                  <a16:creationId xmlns:a16="http://schemas.microsoft.com/office/drawing/2014/main" id="{67D64364-ECC3-4260-81E2-1DC0C03B3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3800" y="2598737"/>
              <a:ext cx="5608638" cy="214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Imagen 17">
              <a:extLst>
                <a:ext uri="{FF2B5EF4-FFF2-40B4-BE49-F238E27FC236}">
                  <a16:creationId xmlns:a16="http://schemas.microsoft.com/office/drawing/2014/main" id="{962835A1-D9EB-4856-A94C-E4D48A0E0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3717" y="4709316"/>
              <a:ext cx="5608638" cy="2141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Imagen 18">
              <a:extLst>
                <a:ext uri="{FF2B5EF4-FFF2-40B4-BE49-F238E27FC236}">
                  <a16:creationId xmlns:a16="http://schemas.microsoft.com/office/drawing/2014/main" id="{AE299C38-1011-4698-AF75-427CF65C88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5079" y="151607"/>
              <a:ext cx="5608638" cy="214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Imagen 19">
              <a:extLst>
                <a:ext uri="{FF2B5EF4-FFF2-40B4-BE49-F238E27FC236}">
                  <a16:creationId xmlns:a16="http://schemas.microsoft.com/office/drawing/2014/main" id="{9D957690-40CD-4874-927A-E9E274E55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638" y="2462213"/>
              <a:ext cx="5608638" cy="2141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Imagen 20">
              <a:extLst>
                <a:ext uri="{FF2B5EF4-FFF2-40B4-BE49-F238E27FC236}">
                  <a16:creationId xmlns:a16="http://schemas.microsoft.com/office/drawing/2014/main" id="{BCEC70B4-7158-4923-B4E7-D89892146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638" y="4709317"/>
              <a:ext cx="5608638" cy="214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7" name="Imagen 3">
            <a:extLst>
              <a:ext uri="{FF2B5EF4-FFF2-40B4-BE49-F238E27FC236}">
                <a16:creationId xmlns:a16="http://schemas.microsoft.com/office/drawing/2014/main" id="{A2BF11F4-D0E6-41B9-A1E7-7425F3575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44456" y="14645481"/>
            <a:ext cx="5616575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9">
            <a:extLst>
              <a:ext uri="{FF2B5EF4-FFF2-40B4-BE49-F238E27FC236}">
                <a16:creationId xmlns:a16="http://schemas.microsoft.com/office/drawing/2014/main" id="{E7CA33B6-B47E-43AC-8375-52034C26C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874FE665-15E2-4B58-8D33-95B7897C9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37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Repulsive influence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4">
            <a:extLst>
              <a:ext uri="{FF2B5EF4-FFF2-40B4-BE49-F238E27FC236}">
                <a16:creationId xmlns:a16="http://schemas.microsoft.com/office/drawing/2014/main" id="{C7A7BC25-62F5-465C-AEFD-93786C6DE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791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2696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4F81BD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Reinforcing influence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BD033CC2-692C-46AC-B8F3-999963EFD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925800" y="112791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2696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4F81B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altLang="en-US" sz="1600" b="1" i="0" u="none" strike="noStrike" cap="none" normalizeH="0" baseline="0" bmk="">
                <a:ln>
                  <a:noFill/>
                </a:ln>
                <a:solidFill>
                  <a:srgbClr val="4F81B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anel composition: 5 reviewers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bmk="">
                <a:ln>
                  <a:noFill/>
                </a:ln>
                <a:solidFill>
                  <a:srgbClr val="4F81B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Balanced influence</a:t>
            </a:r>
            <a:endParaRPr kumimoji="0" lang="en-US" altLang="en-US" sz="1400" b="1" i="0" u="none" strike="noStrike" cap="none" normalizeH="0" baseline="0">
              <a:ln>
                <a:noFill/>
              </a:ln>
              <a:solidFill>
                <a:srgbClr val="4F81BD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Assimilative influence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6">
            <a:extLst>
              <a:ext uri="{FF2B5EF4-FFF2-40B4-BE49-F238E27FC236}">
                <a16:creationId xmlns:a16="http://schemas.microsoft.com/office/drawing/2014/main" id="{9EFB46BC-664C-4FA7-9559-4A2A73E00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444456" y="18581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Repulsive influence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58EB7263-CDC7-4E47-B665-C5FC293E4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444456" y="39997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Reinforcing influence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FCE46DCB-833F-47C7-BB04-16877245B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294" y="90979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Repulsive influence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3">
            <a:extLst>
              <a:ext uri="{FF2B5EF4-FFF2-40B4-BE49-F238E27FC236}">
                <a16:creationId xmlns:a16="http://schemas.microsoft.com/office/drawing/2014/main" id="{08525D15-427E-43AD-B7CF-2F76C0D9E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0" y="-15732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Reinforcing influence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ECBFA10B-2D72-419F-BE8A-C5750B7BD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0" y="6207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2696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>
              <a:ln>
                <a:noFill/>
              </a:ln>
              <a:solidFill>
                <a:srgbClr val="4F81BD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4F81B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kumimoji="0" lang="en-US" altLang="en-US" sz="1200" b="1" i="0" u="none" strike="noStrike" cap="none" normalizeH="0" baseline="0" bmk="">
                <a:ln>
                  <a:noFill/>
                </a:ln>
                <a:solidFill>
                  <a:srgbClr val="4F81B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nbalanced influence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4F81B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0" lang="en-US" altLang="en-US" sz="1400" b="1" i="0" u="none" strike="noStrike" cap="none" normalizeH="0" baseline="0">
              <a:ln>
                <a:noFill/>
              </a:ln>
              <a:solidFill>
                <a:srgbClr val="4F81BD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Assimilative influence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5">
            <a:extLst>
              <a:ext uri="{FF2B5EF4-FFF2-40B4-BE49-F238E27FC236}">
                <a16:creationId xmlns:a16="http://schemas.microsoft.com/office/drawing/2014/main" id="{F9A0B77B-F448-4C62-861C-EFC3EF522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0" y="28146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Repulsive influence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id="{EF183E44-B75E-41BE-BF45-5C0CB0C83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0" y="50085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2696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4F81BD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Reinforcing influence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7">
            <a:extLst>
              <a:ext uri="{FF2B5EF4-FFF2-40B4-BE49-F238E27FC236}">
                <a16:creationId xmlns:a16="http://schemas.microsoft.com/office/drawing/2014/main" id="{AB05FDBC-AD58-4421-B3AA-1E43965DE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0" y="72024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9352DA85-AA79-45FA-BF6D-6ED790F342C5}"/>
              </a:ext>
            </a:extLst>
          </p:cNvPr>
          <p:cNvGrpSpPr/>
          <p:nvPr/>
        </p:nvGrpSpPr>
        <p:grpSpPr>
          <a:xfrm>
            <a:off x="152400" y="165896"/>
            <a:ext cx="16962438" cy="6844504"/>
            <a:chOff x="0" y="42070"/>
            <a:chExt cx="16962438" cy="6844504"/>
          </a:xfrm>
        </p:grpSpPr>
        <p:pic>
          <p:nvPicPr>
            <p:cNvPr id="27" name="Imagen 1">
              <a:extLst>
                <a:ext uri="{FF2B5EF4-FFF2-40B4-BE49-F238E27FC236}">
                  <a16:creationId xmlns:a16="http://schemas.microsoft.com/office/drawing/2014/main" id="{942E0D52-805E-44DB-8D14-6F4373D9D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42070"/>
              <a:ext cx="5608638" cy="2141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Imagen 21">
              <a:extLst>
                <a:ext uri="{FF2B5EF4-FFF2-40B4-BE49-F238E27FC236}">
                  <a16:creationId xmlns:a16="http://schemas.microsoft.com/office/drawing/2014/main" id="{34B1D00D-8362-4F4F-80B5-5BEF2AE8A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422128"/>
              <a:ext cx="5608638" cy="214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Imagen 22">
              <a:extLst>
                <a:ext uri="{FF2B5EF4-FFF2-40B4-BE49-F238E27FC236}">
                  <a16:creationId xmlns:a16="http://schemas.microsoft.com/office/drawing/2014/main" id="{0ED4F90A-32D6-4308-9E87-44F45A3559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745036"/>
              <a:ext cx="5608638" cy="2141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Imagen 10">
              <a:extLst>
                <a:ext uri="{FF2B5EF4-FFF2-40B4-BE49-F238E27FC236}">
                  <a16:creationId xmlns:a16="http://schemas.microsoft.com/office/drawing/2014/main" id="{392C7696-C777-4169-9673-03C149517A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3800" y="295268"/>
              <a:ext cx="5608638" cy="2141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n 13">
              <a:extLst>
                <a:ext uri="{FF2B5EF4-FFF2-40B4-BE49-F238E27FC236}">
                  <a16:creationId xmlns:a16="http://schemas.microsoft.com/office/drawing/2014/main" id="{8B3DDA8E-735B-44FC-9375-3C7425FD1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3800" y="2598737"/>
              <a:ext cx="5608638" cy="214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agen 17">
              <a:extLst>
                <a:ext uri="{FF2B5EF4-FFF2-40B4-BE49-F238E27FC236}">
                  <a16:creationId xmlns:a16="http://schemas.microsoft.com/office/drawing/2014/main" id="{EBB5837F-A2E3-41C8-BF34-5BCD87EE8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3717" y="4709316"/>
              <a:ext cx="5608638" cy="2141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Imagen 18">
              <a:extLst>
                <a:ext uri="{FF2B5EF4-FFF2-40B4-BE49-F238E27FC236}">
                  <a16:creationId xmlns:a16="http://schemas.microsoft.com/office/drawing/2014/main" id="{003A270C-29D9-4421-A8E5-03F716C07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5079" y="151607"/>
              <a:ext cx="5608638" cy="214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Imagen 19">
              <a:extLst>
                <a:ext uri="{FF2B5EF4-FFF2-40B4-BE49-F238E27FC236}">
                  <a16:creationId xmlns:a16="http://schemas.microsoft.com/office/drawing/2014/main" id="{F69492E6-D7BB-4BDD-BC70-14995917B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638" y="2462213"/>
              <a:ext cx="5608638" cy="2141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Imagen 20">
              <a:extLst>
                <a:ext uri="{FF2B5EF4-FFF2-40B4-BE49-F238E27FC236}">
                  <a16:creationId xmlns:a16="http://schemas.microsoft.com/office/drawing/2014/main" id="{ACD3D009-93C4-40B7-BF17-1574641D11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638" y="4709317"/>
              <a:ext cx="5608638" cy="214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5D2E63CC-3A04-4698-A0E4-DC64AC87EA0E}"/>
              </a:ext>
            </a:extLst>
          </p:cNvPr>
          <p:cNvSpPr txBox="1"/>
          <p:nvPr/>
        </p:nvSpPr>
        <p:spPr>
          <a:xfrm>
            <a:off x="5035155" y="1027906"/>
            <a:ext cx="550817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700" dirty="0"/>
              <a:t>?</a:t>
            </a:r>
            <a:endParaRPr lang="en-US" sz="287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F2EC140-B644-47C5-A962-181FFB0A0182}"/>
              </a:ext>
            </a:extLst>
          </p:cNvPr>
          <p:cNvSpPr/>
          <p:nvPr/>
        </p:nvSpPr>
        <p:spPr>
          <a:xfrm>
            <a:off x="1947072" y="953944"/>
            <a:ext cx="8577943" cy="4772575"/>
          </a:xfrm>
          <a:prstGeom prst="rect">
            <a:avLst/>
          </a:prstGeom>
          <a:solidFill>
            <a:srgbClr val="AFABAB">
              <a:alpha val="16078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156B3DBA-67C3-43A2-B8A9-C2766A33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0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71C6F2-1DD4-4FE3-9FA4-5A19AB54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61791F-AB0B-42DD-A47C-A538470A6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6" y="2312144"/>
            <a:ext cx="2906487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400" dirty="0" err="1"/>
              <a:t>Similarity</a:t>
            </a:r>
            <a:r>
              <a:rPr lang="es-ES" sz="2400" dirty="0"/>
              <a:t> </a:t>
            </a:r>
            <a:r>
              <a:rPr lang="es-ES" sz="2400" dirty="0" err="1"/>
              <a:t>index</a:t>
            </a:r>
            <a:r>
              <a:rPr lang="es-ES" sz="2400" dirty="0"/>
              <a:t> = </a:t>
            </a:r>
            <a:r>
              <a:rPr lang="es-ES" sz="2400" dirty="0" err="1"/>
              <a:t>opinion</a:t>
            </a:r>
            <a:r>
              <a:rPr lang="es-ES" sz="2400" dirty="0"/>
              <a:t> </a:t>
            </a:r>
            <a:r>
              <a:rPr lang="es-ES" sz="2400" dirty="0" err="1"/>
              <a:t>range</a:t>
            </a:r>
            <a:r>
              <a:rPr lang="es-ES" sz="2400" dirty="0"/>
              <a:t>      0.95-0.67</a:t>
            </a:r>
          </a:p>
          <a:p>
            <a:pPr marL="0" indent="0" algn="ctr">
              <a:buNone/>
            </a:pPr>
            <a:endParaRPr lang="es-ES" sz="2400" dirty="0"/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17FDEB-52BE-4E90-A212-A85551699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13" y="1592943"/>
            <a:ext cx="8360229" cy="51507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FBE8C1-E1BF-4531-8899-D2BA30637EE9}"/>
              </a:ext>
            </a:extLst>
          </p:cNvPr>
          <p:cNvSpPr txBox="1"/>
          <p:nvPr/>
        </p:nvSpPr>
        <p:spPr>
          <a:xfrm>
            <a:off x="3907971" y="70474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 = 5; ρ = 0.05; ε = 0.025 (positive bias) and -0.1 (negative bias); probability = 0.25 (positive bias) and 0.25 (negative bias).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850022-3DDE-49A7-A335-831EA12D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85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71C6F2-1DD4-4FE3-9FA4-5A19AB54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61791F-AB0B-42DD-A47C-A538470A6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6" y="2312144"/>
            <a:ext cx="2906487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400" dirty="0" err="1"/>
              <a:t>Similarity</a:t>
            </a:r>
            <a:r>
              <a:rPr lang="es-ES" sz="2400" dirty="0"/>
              <a:t> </a:t>
            </a:r>
            <a:r>
              <a:rPr lang="es-ES" sz="2400" dirty="0" err="1"/>
              <a:t>index</a:t>
            </a:r>
            <a:r>
              <a:rPr lang="es-ES" sz="2400" dirty="0"/>
              <a:t> = </a:t>
            </a:r>
            <a:r>
              <a:rPr lang="es-ES" sz="2400" dirty="0" err="1"/>
              <a:t>opinion</a:t>
            </a:r>
            <a:r>
              <a:rPr lang="es-ES" sz="2400" dirty="0"/>
              <a:t> </a:t>
            </a:r>
            <a:r>
              <a:rPr lang="es-ES" sz="2400" dirty="0" err="1"/>
              <a:t>range</a:t>
            </a:r>
            <a:r>
              <a:rPr lang="es-ES" sz="2400" dirty="0"/>
              <a:t>	     0.95-0.67</a:t>
            </a:r>
          </a:p>
          <a:p>
            <a:pPr marL="0" indent="0" algn="ctr">
              <a:buNone/>
            </a:pPr>
            <a:endParaRPr lang="es-ES" sz="2400" dirty="0"/>
          </a:p>
          <a:p>
            <a:pPr marL="0" indent="0" algn="ctr">
              <a:buNone/>
            </a:pPr>
            <a:endParaRPr lang="es-ES" sz="2400" dirty="0"/>
          </a:p>
          <a:p>
            <a:pPr marL="0" indent="0" algn="ctr">
              <a:buNone/>
            </a:pPr>
            <a:endParaRPr lang="es-ES" sz="2400" dirty="0"/>
          </a:p>
          <a:p>
            <a:pPr marL="0" indent="0" algn="ctr">
              <a:buNone/>
            </a:pPr>
            <a:r>
              <a:rPr lang="es-ES" sz="2400" dirty="0" err="1"/>
              <a:t>Potential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impact</a:t>
            </a:r>
            <a:r>
              <a:rPr lang="es-ES" sz="2400" dirty="0"/>
              <a:t>: </a:t>
            </a:r>
            <a:r>
              <a:rPr lang="es-ES" sz="2400" dirty="0" err="1"/>
              <a:t>higher</a:t>
            </a:r>
            <a:r>
              <a:rPr lang="es-ES" sz="2400" dirty="0"/>
              <a:t> </a:t>
            </a:r>
            <a:r>
              <a:rPr lang="es-ES" sz="2400" dirty="0" err="1"/>
              <a:t>difference</a:t>
            </a:r>
            <a:endParaRPr lang="es-ES" sz="2400" dirty="0"/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17FDEB-52BE-4E90-A212-A85551699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13" y="1592943"/>
            <a:ext cx="8360229" cy="51507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FBE8C1-E1BF-4531-8899-D2BA30637EE9}"/>
              </a:ext>
            </a:extLst>
          </p:cNvPr>
          <p:cNvSpPr txBox="1"/>
          <p:nvPr/>
        </p:nvSpPr>
        <p:spPr>
          <a:xfrm>
            <a:off x="3907971" y="70474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 = 5; ρ = 0.05; ε = 0.025 (positive bias) and -0.1 (negative bias); probability = 0.25 (positive bias) and 0.25 (negative bias).</a:t>
            </a:r>
            <a:endParaRPr lang="en-US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9BCEE17-8380-4B7E-960F-923CE64B9AC6}"/>
              </a:ext>
            </a:extLst>
          </p:cNvPr>
          <p:cNvSpPr/>
          <p:nvPr/>
        </p:nvSpPr>
        <p:spPr>
          <a:xfrm>
            <a:off x="9395927" y="4026187"/>
            <a:ext cx="2656114" cy="271754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05D552-B149-4D0B-AD3E-F8AA3E2E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16</a:t>
            </a:fld>
            <a:endParaRPr lang="en-U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8A2D007-7FE4-4704-AEC1-CF4546DB4E4C}"/>
              </a:ext>
            </a:extLst>
          </p:cNvPr>
          <p:cNvSpPr/>
          <p:nvPr/>
        </p:nvSpPr>
        <p:spPr>
          <a:xfrm>
            <a:off x="9395927" y="1499666"/>
            <a:ext cx="2656114" cy="271754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57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546F1-05FB-4EEF-A65E-BB072722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RESULTS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42DF81E-AF6C-462C-B6C4-BA0B518C247D}"/>
              </a:ext>
            </a:extLst>
          </p:cNvPr>
          <p:cNvSpPr txBox="1"/>
          <p:nvPr/>
        </p:nvSpPr>
        <p:spPr>
          <a:xfrm>
            <a:off x="994123" y="182171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Number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reviewers</a:t>
            </a:r>
            <a:r>
              <a:rPr lang="es-ES" sz="2400" dirty="0"/>
              <a:t>(N)</a:t>
            </a:r>
            <a:endParaRPr lang="en-US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F32557-0D60-4DE7-9EBC-B46A1166867F}"/>
              </a:ext>
            </a:extLst>
          </p:cNvPr>
          <p:cNvSpPr txBox="1"/>
          <p:nvPr/>
        </p:nvSpPr>
        <p:spPr>
          <a:xfrm>
            <a:off x="4751815" y="2006377"/>
            <a:ext cx="1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Panel </a:t>
            </a:r>
            <a:r>
              <a:rPr lang="es-ES" sz="2400" dirty="0" err="1"/>
              <a:t>chair</a:t>
            </a:r>
            <a:endParaRPr lang="en-US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149074-715B-48E6-8B33-88E858742304}"/>
              </a:ext>
            </a:extLst>
          </p:cNvPr>
          <p:cNvSpPr txBox="1"/>
          <p:nvPr/>
        </p:nvSpPr>
        <p:spPr>
          <a:xfrm>
            <a:off x="8363018" y="2006377"/>
            <a:ext cx="143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Biases</a:t>
            </a:r>
            <a:endParaRPr lang="en-US" sz="2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239808-2880-476C-B02C-E0DA862FEC4E}"/>
              </a:ext>
            </a:extLst>
          </p:cNvPr>
          <p:cNvSpPr txBox="1"/>
          <p:nvPr/>
        </p:nvSpPr>
        <p:spPr>
          <a:xfrm>
            <a:off x="9800217" y="4915595"/>
            <a:ext cx="143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Positive</a:t>
            </a:r>
            <a:endParaRPr lang="en-US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6CE88B2-1B7C-4AAE-9D44-C454A4C2F8D5}"/>
              </a:ext>
            </a:extLst>
          </p:cNvPr>
          <p:cNvSpPr txBox="1"/>
          <p:nvPr/>
        </p:nvSpPr>
        <p:spPr>
          <a:xfrm>
            <a:off x="7210532" y="4937369"/>
            <a:ext cx="155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Negative</a:t>
            </a:r>
            <a:endParaRPr lang="en-US" sz="2400" dirty="0"/>
          </a:p>
        </p:txBody>
      </p:sp>
      <p:pic>
        <p:nvPicPr>
          <p:cNvPr id="9" name="Imagen 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009B3BA7-1B7E-4C41-8808-28944ADE6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60" y="3301512"/>
            <a:ext cx="2133600" cy="1422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4771F7CA-6969-4654-B4EA-421A28A17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1091" y="3185657"/>
            <a:ext cx="1524676" cy="1638458"/>
          </a:xfrm>
          <a:prstGeom prst="rect">
            <a:avLst/>
          </a:prstGeom>
        </p:spPr>
      </p:pic>
      <p:pic>
        <p:nvPicPr>
          <p:cNvPr id="11" name="Imagen 10" descr="Imagen que contiene báscula, dispositivo, tabla, oscuro&#10;&#10;Descripción generada automáticamente">
            <a:extLst>
              <a:ext uri="{FF2B5EF4-FFF2-40B4-BE49-F238E27FC236}">
                <a16:creationId xmlns:a16="http://schemas.microsoft.com/office/drawing/2014/main" id="{BA0CDFAF-EBA7-4266-BEF5-EFA167ECD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50" y="2871883"/>
            <a:ext cx="1883227" cy="2338051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16227E49-DAD7-493A-AF37-689413E42F2D}"/>
              </a:ext>
            </a:extLst>
          </p:cNvPr>
          <p:cNvGrpSpPr/>
          <p:nvPr/>
        </p:nvGrpSpPr>
        <p:grpSpPr>
          <a:xfrm>
            <a:off x="1405815" y="3322553"/>
            <a:ext cx="1433725" cy="1281469"/>
            <a:chOff x="5736771" y="457200"/>
            <a:chExt cx="1001486" cy="892629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A99B3E09-B420-421E-A48C-169A50F9AD50}"/>
                </a:ext>
              </a:extLst>
            </p:cNvPr>
            <p:cNvCxnSpPr/>
            <p:nvPr/>
          </p:nvCxnSpPr>
          <p:spPr>
            <a:xfrm>
              <a:off x="5736771" y="457200"/>
              <a:ext cx="1001486" cy="89262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33B6B26-AEB7-4C74-8759-74D15670C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529" y="534131"/>
              <a:ext cx="859970" cy="815698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0528AA0-2AC7-4F49-A589-4CF3A7E0FD34}"/>
              </a:ext>
            </a:extLst>
          </p:cNvPr>
          <p:cNvGrpSpPr/>
          <p:nvPr/>
        </p:nvGrpSpPr>
        <p:grpSpPr>
          <a:xfrm>
            <a:off x="4962730" y="3301512"/>
            <a:ext cx="1524676" cy="1478795"/>
            <a:chOff x="5736771" y="457200"/>
            <a:chExt cx="1001486" cy="892629"/>
          </a:xfrm>
        </p:grpSpPr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422710F8-F8F0-4BBA-8223-FF3F7013FE27}"/>
                </a:ext>
              </a:extLst>
            </p:cNvPr>
            <p:cNvCxnSpPr/>
            <p:nvPr/>
          </p:nvCxnSpPr>
          <p:spPr>
            <a:xfrm>
              <a:off x="5736771" y="457200"/>
              <a:ext cx="1001486" cy="89262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1E379FB3-564E-4AB7-A4FD-225E36E288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529" y="534131"/>
              <a:ext cx="859970" cy="815698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60F3BD8-F197-4A5D-9BF7-231680BAF7BA}"/>
              </a:ext>
            </a:extLst>
          </p:cNvPr>
          <p:cNvCxnSpPr>
            <a:cxnSpLocks/>
          </p:cNvCxnSpPr>
          <p:nvPr/>
        </p:nvCxnSpPr>
        <p:spPr>
          <a:xfrm flipH="1">
            <a:off x="10325506" y="5030777"/>
            <a:ext cx="386620" cy="2742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215C864-45CD-4679-A09A-80940AD6A1C6}"/>
              </a:ext>
            </a:extLst>
          </p:cNvPr>
          <p:cNvGrpSpPr/>
          <p:nvPr/>
        </p:nvGrpSpPr>
        <p:grpSpPr>
          <a:xfrm>
            <a:off x="6977767" y="5008637"/>
            <a:ext cx="465530" cy="318513"/>
            <a:chOff x="5203371" y="533400"/>
            <a:chExt cx="1376025" cy="892629"/>
          </a:xfrm>
        </p:grpSpPr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8B494C28-7DD8-4781-A795-01E22189C3B8}"/>
                </a:ext>
              </a:extLst>
            </p:cNvPr>
            <p:cNvCxnSpPr/>
            <p:nvPr/>
          </p:nvCxnSpPr>
          <p:spPr>
            <a:xfrm>
              <a:off x="5203371" y="1027906"/>
              <a:ext cx="402772" cy="398123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B159A74F-C301-4238-BA7B-E34E3F1318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77910" y="533400"/>
              <a:ext cx="1001486" cy="892629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B9E4A4C-9A50-4654-B991-AE6CC39F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48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94DFE6E2-87F0-4ACF-874E-46587435DB26}"/>
              </a:ext>
            </a:extLst>
          </p:cNvPr>
          <p:cNvGrpSpPr/>
          <p:nvPr/>
        </p:nvGrpSpPr>
        <p:grpSpPr>
          <a:xfrm>
            <a:off x="2665868" y="1518879"/>
            <a:ext cx="4664667" cy="3873505"/>
            <a:chOff x="2825350" y="1862261"/>
            <a:chExt cx="4229557" cy="3358443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801CFFD5-783A-4CA1-A206-C24467811664}"/>
                </a:ext>
              </a:extLst>
            </p:cNvPr>
            <p:cNvSpPr/>
            <p:nvPr/>
          </p:nvSpPr>
          <p:spPr>
            <a:xfrm>
              <a:off x="3610161" y="3080876"/>
              <a:ext cx="153208" cy="213982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9848B5EA-CBE6-4B8B-9671-5D51471A3056}"/>
                </a:ext>
              </a:extLst>
            </p:cNvPr>
            <p:cNvSpPr/>
            <p:nvPr/>
          </p:nvSpPr>
          <p:spPr>
            <a:xfrm>
              <a:off x="5575286" y="3080875"/>
              <a:ext cx="153208" cy="213982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6904469D-648E-4507-8358-368373F26709}"/>
                </a:ext>
              </a:extLst>
            </p:cNvPr>
            <p:cNvSpPr txBox="1"/>
            <p:nvPr/>
          </p:nvSpPr>
          <p:spPr>
            <a:xfrm>
              <a:off x="2894828" y="2159929"/>
              <a:ext cx="2220685" cy="507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dirty="0" err="1"/>
                <a:t>Applicant</a:t>
              </a:r>
              <a:endParaRPr lang="en-US" sz="320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A9BA8B2-58E8-4F46-89BC-659579E64BA0}"/>
                </a:ext>
              </a:extLst>
            </p:cNvPr>
            <p:cNvSpPr txBox="1"/>
            <p:nvPr/>
          </p:nvSpPr>
          <p:spPr>
            <a:xfrm>
              <a:off x="4227444" y="1985373"/>
              <a:ext cx="2827463" cy="1077218"/>
            </a:xfrm>
            <a:custGeom>
              <a:avLst/>
              <a:gdLst>
                <a:gd name="connsiteX0" fmla="*/ 0 w 2311312"/>
                <a:gd name="connsiteY0" fmla="*/ 0 h 1200329"/>
                <a:gd name="connsiteX1" fmla="*/ 2311312 w 2311312"/>
                <a:gd name="connsiteY1" fmla="*/ 0 h 1200329"/>
                <a:gd name="connsiteX2" fmla="*/ 2311312 w 2311312"/>
                <a:gd name="connsiteY2" fmla="*/ 1200329 h 1200329"/>
                <a:gd name="connsiteX3" fmla="*/ 0 w 2311312"/>
                <a:gd name="connsiteY3" fmla="*/ 1200329 h 1200329"/>
                <a:gd name="connsiteX4" fmla="*/ 0 w 2311312"/>
                <a:gd name="connsiteY4" fmla="*/ 0 h 1200329"/>
                <a:gd name="connsiteX0" fmla="*/ 0 w 2311312"/>
                <a:gd name="connsiteY0" fmla="*/ 0 h 1200329"/>
                <a:gd name="connsiteX1" fmla="*/ 2311312 w 2311312"/>
                <a:gd name="connsiteY1" fmla="*/ 0 h 1200329"/>
                <a:gd name="connsiteX2" fmla="*/ 2311312 w 2311312"/>
                <a:gd name="connsiteY2" fmla="*/ 1200329 h 1200329"/>
                <a:gd name="connsiteX3" fmla="*/ 130628 w 2311312"/>
                <a:gd name="connsiteY3" fmla="*/ 949957 h 1200329"/>
                <a:gd name="connsiteX4" fmla="*/ 0 w 2311312"/>
                <a:gd name="connsiteY4" fmla="*/ 0 h 1200329"/>
                <a:gd name="connsiteX0" fmla="*/ 446315 w 2180684"/>
                <a:gd name="connsiteY0" fmla="*/ 0 h 1516014"/>
                <a:gd name="connsiteX1" fmla="*/ 2180684 w 2180684"/>
                <a:gd name="connsiteY1" fmla="*/ 315685 h 1516014"/>
                <a:gd name="connsiteX2" fmla="*/ 2180684 w 2180684"/>
                <a:gd name="connsiteY2" fmla="*/ 1516014 h 1516014"/>
                <a:gd name="connsiteX3" fmla="*/ 0 w 2180684"/>
                <a:gd name="connsiteY3" fmla="*/ 1265642 h 1516014"/>
                <a:gd name="connsiteX4" fmla="*/ 446315 w 2180684"/>
                <a:gd name="connsiteY4" fmla="*/ 0 h 1516014"/>
                <a:gd name="connsiteX0" fmla="*/ 206829 w 2180684"/>
                <a:gd name="connsiteY0" fmla="*/ 0 h 1254757"/>
                <a:gd name="connsiteX1" fmla="*/ 2180684 w 2180684"/>
                <a:gd name="connsiteY1" fmla="*/ 54428 h 1254757"/>
                <a:gd name="connsiteX2" fmla="*/ 2180684 w 2180684"/>
                <a:gd name="connsiteY2" fmla="*/ 1254757 h 1254757"/>
                <a:gd name="connsiteX3" fmla="*/ 0 w 2180684"/>
                <a:gd name="connsiteY3" fmla="*/ 1004385 h 1254757"/>
                <a:gd name="connsiteX4" fmla="*/ 206829 w 2180684"/>
                <a:gd name="connsiteY4" fmla="*/ 0 h 1254757"/>
                <a:gd name="connsiteX0" fmla="*/ 206829 w 2180684"/>
                <a:gd name="connsiteY0" fmla="*/ 0 h 1254757"/>
                <a:gd name="connsiteX1" fmla="*/ 1908541 w 2180684"/>
                <a:gd name="connsiteY1" fmla="*/ 326570 h 1254757"/>
                <a:gd name="connsiteX2" fmla="*/ 2180684 w 2180684"/>
                <a:gd name="connsiteY2" fmla="*/ 1254757 h 1254757"/>
                <a:gd name="connsiteX3" fmla="*/ 0 w 2180684"/>
                <a:gd name="connsiteY3" fmla="*/ 1004385 h 1254757"/>
                <a:gd name="connsiteX4" fmla="*/ 206829 w 2180684"/>
                <a:gd name="connsiteY4" fmla="*/ 0 h 1254757"/>
                <a:gd name="connsiteX0" fmla="*/ 206829 w 1908541"/>
                <a:gd name="connsiteY0" fmla="*/ 0 h 1341843"/>
                <a:gd name="connsiteX1" fmla="*/ 1908541 w 1908541"/>
                <a:gd name="connsiteY1" fmla="*/ 326570 h 1341843"/>
                <a:gd name="connsiteX2" fmla="*/ 1843227 w 1908541"/>
                <a:gd name="connsiteY2" fmla="*/ 1341843 h 1341843"/>
                <a:gd name="connsiteX3" fmla="*/ 0 w 1908541"/>
                <a:gd name="connsiteY3" fmla="*/ 1004385 h 1341843"/>
                <a:gd name="connsiteX4" fmla="*/ 206829 w 1908541"/>
                <a:gd name="connsiteY4" fmla="*/ 0 h 1341843"/>
                <a:gd name="connsiteX0" fmla="*/ 206829 w 2093598"/>
                <a:gd name="connsiteY0" fmla="*/ 0 h 1222100"/>
                <a:gd name="connsiteX1" fmla="*/ 1908541 w 2093598"/>
                <a:gd name="connsiteY1" fmla="*/ 326570 h 1222100"/>
                <a:gd name="connsiteX2" fmla="*/ 2093598 w 2093598"/>
                <a:gd name="connsiteY2" fmla="*/ 1222100 h 1222100"/>
                <a:gd name="connsiteX3" fmla="*/ 0 w 2093598"/>
                <a:gd name="connsiteY3" fmla="*/ 1004385 h 1222100"/>
                <a:gd name="connsiteX4" fmla="*/ 206829 w 2093598"/>
                <a:gd name="connsiteY4" fmla="*/ 0 h 1222100"/>
                <a:gd name="connsiteX0" fmla="*/ 206829 w 2441941"/>
                <a:gd name="connsiteY0" fmla="*/ 0 h 1309186"/>
                <a:gd name="connsiteX1" fmla="*/ 1908541 w 2441941"/>
                <a:gd name="connsiteY1" fmla="*/ 326570 h 1309186"/>
                <a:gd name="connsiteX2" fmla="*/ 2441941 w 2441941"/>
                <a:gd name="connsiteY2" fmla="*/ 1309186 h 1309186"/>
                <a:gd name="connsiteX3" fmla="*/ 0 w 2441941"/>
                <a:gd name="connsiteY3" fmla="*/ 1004385 h 1309186"/>
                <a:gd name="connsiteX4" fmla="*/ 206829 w 2441941"/>
                <a:gd name="connsiteY4" fmla="*/ 0 h 130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941" h="1309186">
                  <a:moveTo>
                    <a:pt x="206829" y="0"/>
                  </a:moveTo>
                  <a:lnTo>
                    <a:pt x="1908541" y="326570"/>
                  </a:lnTo>
                  <a:lnTo>
                    <a:pt x="2441941" y="1309186"/>
                  </a:lnTo>
                  <a:lnTo>
                    <a:pt x="0" y="1004385"/>
                  </a:lnTo>
                  <a:lnTo>
                    <a:pt x="206829" y="0"/>
                  </a:lnTo>
                  <a:close/>
                </a:path>
              </a:pathLst>
            </a:cu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dirty="0" err="1"/>
                <a:t>Research</a:t>
              </a:r>
              <a:r>
                <a:rPr lang="es-ES" sz="3200" dirty="0"/>
                <a:t> </a:t>
              </a:r>
            </a:p>
            <a:p>
              <a:pPr algn="ctr"/>
              <a:r>
                <a:rPr lang="es-ES" sz="3200" dirty="0" err="1"/>
                <a:t>Programme</a:t>
              </a:r>
              <a:endParaRPr lang="en-US" sz="3200" dirty="0"/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30B34C1D-C126-4635-939A-1F5E34BA7C98}"/>
                </a:ext>
              </a:extLst>
            </p:cNvPr>
            <p:cNvSpPr/>
            <p:nvPr/>
          </p:nvSpPr>
          <p:spPr>
            <a:xfrm>
              <a:off x="2825350" y="1862261"/>
              <a:ext cx="1722827" cy="1200329"/>
            </a:xfrm>
            <a:prstGeom prst="roundRect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22E34388-D888-49B8-976D-756AC936B4AC}"/>
              </a:ext>
            </a:extLst>
          </p:cNvPr>
          <p:cNvGrpSpPr/>
          <p:nvPr/>
        </p:nvGrpSpPr>
        <p:grpSpPr>
          <a:xfrm>
            <a:off x="6407085" y="3127944"/>
            <a:ext cx="2827463" cy="3344599"/>
            <a:chOff x="5868811" y="3152718"/>
            <a:chExt cx="2827463" cy="3344599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0127CE94-5A2C-4BFF-91DB-2446FC52835B}"/>
                </a:ext>
              </a:extLst>
            </p:cNvPr>
            <p:cNvSpPr/>
            <p:nvPr/>
          </p:nvSpPr>
          <p:spPr>
            <a:xfrm>
              <a:off x="7205938" y="4357489"/>
              <a:ext cx="153208" cy="213982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14C2E901-292F-4211-8751-9C06C559BA39}"/>
                </a:ext>
              </a:extLst>
            </p:cNvPr>
            <p:cNvSpPr txBox="1"/>
            <p:nvPr/>
          </p:nvSpPr>
          <p:spPr>
            <a:xfrm>
              <a:off x="5868811" y="3215385"/>
              <a:ext cx="2827463" cy="1077218"/>
            </a:xfrm>
            <a:custGeom>
              <a:avLst/>
              <a:gdLst>
                <a:gd name="connsiteX0" fmla="*/ 0 w 2311312"/>
                <a:gd name="connsiteY0" fmla="*/ 0 h 1200329"/>
                <a:gd name="connsiteX1" fmla="*/ 2311312 w 2311312"/>
                <a:gd name="connsiteY1" fmla="*/ 0 h 1200329"/>
                <a:gd name="connsiteX2" fmla="*/ 2311312 w 2311312"/>
                <a:gd name="connsiteY2" fmla="*/ 1200329 h 1200329"/>
                <a:gd name="connsiteX3" fmla="*/ 0 w 2311312"/>
                <a:gd name="connsiteY3" fmla="*/ 1200329 h 1200329"/>
                <a:gd name="connsiteX4" fmla="*/ 0 w 2311312"/>
                <a:gd name="connsiteY4" fmla="*/ 0 h 1200329"/>
                <a:gd name="connsiteX0" fmla="*/ 0 w 2311312"/>
                <a:gd name="connsiteY0" fmla="*/ 0 h 1200329"/>
                <a:gd name="connsiteX1" fmla="*/ 2311312 w 2311312"/>
                <a:gd name="connsiteY1" fmla="*/ 0 h 1200329"/>
                <a:gd name="connsiteX2" fmla="*/ 2311312 w 2311312"/>
                <a:gd name="connsiteY2" fmla="*/ 1200329 h 1200329"/>
                <a:gd name="connsiteX3" fmla="*/ 130628 w 2311312"/>
                <a:gd name="connsiteY3" fmla="*/ 949957 h 1200329"/>
                <a:gd name="connsiteX4" fmla="*/ 0 w 2311312"/>
                <a:gd name="connsiteY4" fmla="*/ 0 h 1200329"/>
                <a:gd name="connsiteX0" fmla="*/ 446315 w 2180684"/>
                <a:gd name="connsiteY0" fmla="*/ 0 h 1516014"/>
                <a:gd name="connsiteX1" fmla="*/ 2180684 w 2180684"/>
                <a:gd name="connsiteY1" fmla="*/ 315685 h 1516014"/>
                <a:gd name="connsiteX2" fmla="*/ 2180684 w 2180684"/>
                <a:gd name="connsiteY2" fmla="*/ 1516014 h 1516014"/>
                <a:gd name="connsiteX3" fmla="*/ 0 w 2180684"/>
                <a:gd name="connsiteY3" fmla="*/ 1265642 h 1516014"/>
                <a:gd name="connsiteX4" fmla="*/ 446315 w 2180684"/>
                <a:gd name="connsiteY4" fmla="*/ 0 h 1516014"/>
                <a:gd name="connsiteX0" fmla="*/ 206829 w 2180684"/>
                <a:gd name="connsiteY0" fmla="*/ 0 h 1254757"/>
                <a:gd name="connsiteX1" fmla="*/ 2180684 w 2180684"/>
                <a:gd name="connsiteY1" fmla="*/ 54428 h 1254757"/>
                <a:gd name="connsiteX2" fmla="*/ 2180684 w 2180684"/>
                <a:gd name="connsiteY2" fmla="*/ 1254757 h 1254757"/>
                <a:gd name="connsiteX3" fmla="*/ 0 w 2180684"/>
                <a:gd name="connsiteY3" fmla="*/ 1004385 h 1254757"/>
                <a:gd name="connsiteX4" fmla="*/ 206829 w 2180684"/>
                <a:gd name="connsiteY4" fmla="*/ 0 h 1254757"/>
                <a:gd name="connsiteX0" fmla="*/ 206829 w 2180684"/>
                <a:gd name="connsiteY0" fmla="*/ 0 h 1254757"/>
                <a:gd name="connsiteX1" fmla="*/ 1908541 w 2180684"/>
                <a:gd name="connsiteY1" fmla="*/ 326570 h 1254757"/>
                <a:gd name="connsiteX2" fmla="*/ 2180684 w 2180684"/>
                <a:gd name="connsiteY2" fmla="*/ 1254757 h 1254757"/>
                <a:gd name="connsiteX3" fmla="*/ 0 w 2180684"/>
                <a:gd name="connsiteY3" fmla="*/ 1004385 h 1254757"/>
                <a:gd name="connsiteX4" fmla="*/ 206829 w 2180684"/>
                <a:gd name="connsiteY4" fmla="*/ 0 h 1254757"/>
                <a:gd name="connsiteX0" fmla="*/ 206829 w 1908541"/>
                <a:gd name="connsiteY0" fmla="*/ 0 h 1341843"/>
                <a:gd name="connsiteX1" fmla="*/ 1908541 w 1908541"/>
                <a:gd name="connsiteY1" fmla="*/ 326570 h 1341843"/>
                <a:gd name="connsiteX2" fmla="*/ 1843227 w 1908541"/>
                <a:gd name="connsiteY2" fmla="*/ 1341843 h 1341843"/>
                <a:gd name="connsiteX3" fmla="*/ 0 w 1908541"/>
                <a:gd name="connsiteY3" fmla="*/ 1004385 h 1341843"/>
                <a:gd name="connsiteX4" fmla="*/ 206829 w 1908541"/>
                <a:gd name="connsiteY4" fmla="*/ 0 h 1341843"/>
                <a:gd name="connsiteX0" fmla="*/ 206829 w 2093598"/>
                <a:gd name="connsiteY0" fmla="*/ 0 h 1222100"/>
                <a:gd name="connsiteX1" fmla="*/ 1908541 w 2093598"/>
                <a:gd name="connsiteY1" fmla="*/ 326570 h 1222100"/>
                <a:gd name="connsiteX2" fmla="*/ 2093598 w 2093598"/>
                <a:gd name="connsiteY2" fmla="*/ 1222100 h 1222100"/>
                <a:gd name="connsiteX3" fmla="*/ 0 w 2093598"/>
                <a:gd name="connsiteY3" fmla="*/ 1004385 h 1222100"/>
                <a:gd name="connsiteX4" fmla="*/ 206829 w 2093598"/>
                <a:gd name="connsiteY4" fmla="*/ 0 h 1222100"/>
                <a:gd name="connsiteX0" fmla="*/ 206829 w 2441941"/>
                <a:gd name="connsiteY0" fmla="*/ 0 h 1309186"/>
                <a:gd name="connsiteX1" fmla="*/ 1908541 w 2441941"/>
                <a:gd name="connsiteY1" fmla="*/ 326570 h 1309186"/>
                <a:gd name="connsiteX2" fmla="*/ 2441941 w 2441941"/>
                <a:gd name="connsiteY2" fmla="*/ 1309186 h 1309186"/>
                <a:gd name="connsiteX3" fmla="*/ 0 w 2441941"/>
                <a:gd name="connsiteY3" fmla="*/ 1004385 h 1309186"/>
                <a:gd name="connsiteX4" fmla="*/ 206829 w 2441941"/>
                <a:gd name="connsiteY4" fmla="*/ 0 h 130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941" h="1309186">
                  <a:moveTo>
                    <a:pt x="206829" y="0"/>
                  </a:moveTo>
                  <a:lnTo>
                    <a:pt x="1908541" y="326570"/>
                  </a:lnTo>
                  <a:lnTo>
                    <a:pt x="2441941" y="1309186"/>
                  </a:lnTo>
                  <a:lnTo>
                    <a:pt x="0" y="1004385"/>
                  </a:lnTo>
                  <a:lnTo>
                    <a:pt x="206829" y="0"/>
                  </a:lnTo>
                  <a:close/>
                </a:path>
              </a:pathLst>
            </a:cu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dirty="0" err="1"/>
                <a:t>Potential</a:t>
              </a:r>
              <a:r>
                <a:rPr lang="es-ES" sz="3200" dirty="0"/>
                <a:t> </a:t>
              </a:r>
              <a:r>
                <a:rPr lang="es-ES" sz="3200" dirty="0" err="1"/>
                <a:t>for</a:t>
              </a:r>
              <a:r>
                <a:rPr lang="es-ES" sz="3200" dirty="0"/>
                <a:t> </a:t>
              </a:r>
              <a:r>
                <a:rPr lang="es-ES" sz="3200" dirty="0" err="1"/>
                <a:t>Impact</a:t>
              </a:r>
              <a:endParaRPr lang="en-US" sz="3200" dirty="0"/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BC436BB0-1B26-4294-8D29-50253FDB753F}"/>
                </a:ext>
              </a:extLst>
            </p:cNvPr>
            <p:cNvSpPr/>
            <p:nvPr/>
          </p:nvSpPr>
          <p:spPr>
            <a:xfrm>
              <a:off x="6159087" y="3152718"/>
              <a:ext cx="2246913" cy="120032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DE160B2-6B27-4709-AC8E-01E81CA07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sections</a:t>
            </a:r>
            <a:endParaRPr lang="en-US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2ED277E-D147-4068-984C-EA25FB54E2A1}"/>
              </a:ext>
            </a:extLst>
          </p:cNvPr>
          <p:cNvGrpSpPr/>
          <p:nvPr/>
        </p:nvGrpSpPr>
        <p:grpSpPr>
          <a:xfrm>
            <a:off x="2235533" y="4526030"/>
            <a:ext cx="6855534" cy="2074856"/>
            <a:chOff x="1995512" y="4098675"/>
            <a:chExt cx="6014453" cy="2007195"/>
          </a:xfrm>
        </p:grpSpPr>
        <p:sp>
          <p:nvSpPr>
            <p:cNvPr id="16" name="Cubo 15">
              <a:extLst>
                <a:ext uri="{FF2B5EF4-FFF2-40B4-BE49-F238E27FC236}">
                  <a16:creationId xmlns:a16="http://schemas.microsoft.com/office/drawing/2014/main" id="{14130D93-6923-4A8F-8D1A-058F5AE343DB}"/>
                </a:ext>
              </a:extLst>
            </p:cNvPr>
            <p:cNvSpPr/>
            <p:nvPr/>
          </p:nvSpPr>
          <p:spPr>
            <a:xfrm>
              <a:off x="1995512" y="4108796"/>
              <a:ext cx="2270647" cy="1997074"/>
            </a:xfrm>
            <a:prstGeom prst="cub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o 17">
              <a:extLst>
                <a:ext uri="{FF2B5EF4-FFF2-40B4-BE49-F238E27FC236}">
                  <a16:creationId xmlns:a16="http://schemas.microsoft.com/office/drawing/2014/main" id="{6D4E974F-A6A3-4E10-970A-95C0D795677D}"/>
                </a:ext>
              </a:extLst>
            </p:cNvPr>
            <p:cNvSpPr/>
            <p:nvPr/>
          </p:nvSpPr>
          <p:spPr>
            <a:xfrm>
              <a:off x="3918857" y="4098675"/>
              <a:ext cx="2208555" cy="1997074"/>
            </a:xfrm>
            <a:prstGeom prst="cub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o 16">
              <a:extLst>
                <a:ext uri="{FF2B5EF4-FFF2-40B4-BE49-F238E27FC236}">
                  <a16:creationId xmlns:a16="http://schemas.microsoft.com/office/drawing/2014/main" id="{DB495E82-BE28-489F-A7B2-91572413C507}"/>
                </a:ext>
              </a:extLst>
            </p:cNvPr>
            <p:cNvSpPr/>
            <p:nvPr/>
          </p:nvSpPr>
          <p:spPr>
            <a:xfrm>
              <a:off x="5813559" y="4595027"/>
              <a:ext cx="2196406" cy="1510843"/>
            </a:xfrm>
            <a:prstGeom prst="cub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7F873A39-A49A-412B-982C-4679F2C1DA7B}"/>
              </a:ext>
            </a:extLst>
          </p:cNvPr>
          <p:cNvSpPr txBox="1"/>
          <p:nvPr/>
        </p:nvSpPr>
        <p:spPr>
          <a:xfrm>
            <a:off x="2703435" y="5471085"/>
            <a:ext cx="121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≤ 0.98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C0056E7-B35B-4589-9CCF-BED84FA0DC8B}"/>
              </a:ext>
            </a:extLst>
          </p:cNvPr>
          <p:cNvSpPr txBox="1"/>
          <p:nvPr/>
        </p:nvSpPr>
        <p:spPr>
          <a:xfrm>
            <a:off x="4759643" y="5471085"/>
            <a:ext cx="121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≤ 0.98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487E528-75C9-4461-8114-11F494B8AF8B}"/>
              </a:ext>
            </a:extLst>
          </p:cNvPr>
          <p:cNvSpPr txBox="1"/>
          <p:nvPr/>
        </p:nvSpPr>
        <p:spPr>
          <a:xfrm>
            <a:off x="7016027" y="5699953"/>
            <a:ext cx="121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≤ 0.95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6" name="Imagen 35" descr="Imagen que contiene báscula, dispositivo, tabla, oscuro&#10;&#10;Descripción generada automáticamente">
            <a:extLst>
              <a:ext uri="{FF2B5EF4-FFF2-40B4-BE49-F238E27FC236}">
                <a16:creationId xmlns:a16="http://schemas.microsoft.com/office/drawing/2014/main" id="{ACDD18CA-E2D3-4AD3-ACFA-3307B13F2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434" y="2299251"/>
            <a:ext cx="894146" cy="1110094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8D6BCFFD-E733-4E4B-9436-022F79C0279A}"/>
              </a:ext>
            </a:extLst>
          </p:cNvPr>
          <p:cNvSpPr/>
          <p:nvPr/>
        </p:nvSpPr>
        <p:spPr>
          <a:xfrm>
            <a:off x="6916861" y="2100692"/>
            <a:ext cx="827351" cy="361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C680B59E-8E4A-4B6D-97D6-3BA37B70C96C}"/>
              </a:ext>
            </a:extLst>
          </p:cNvPr>
          <p:cNvSpPr/>
          <p:nvPr/>
        </p:nvSpPr>
        <p:spPr>
          <a:xfrm>
            <a:off x="4693720" y="1518879"/>
            <a:ext cx="2146537" cy="1384415"/>
          </a:xfrm>
          <a:prstGeom prst="round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34360C-0AB0-4723-B5AB-86D5072DE68F}"/>
              </a:ext>
            </a:extLst>
          </p:cNvPr>
          <p:cNvSpPr txBox="1"/>
          <p:nvPr/>
        </p:nvSpPr>
        <p:spPr>
          <a:xfrm>
            <a:off x="7826121" y="2445638"/>
            <a:ext cx="155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Negative</a:t>
            </a:r>
            <a:r>
              <a:rPr lang="es-ES" dirty="0"/>
              <a:t> </a:t>
            </a:r>
            <a:r>
              <a:rPr lang="es-ES" dirty="0" err="1"/>
              <a:t>bias</a:t>
            </a:r>
            <a:endParaRPr lang="en-U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CD0900B-0B5A-4D34-A125-ACB9F59D57E6}"/>
              </a:ext>
            </a:extLst>
          </p:cNvPr>
          <p:cNvSpPr txBox="1"/>
          <p:nvPr/>
        </p:nvSpPr>
        <p:spPr>
          <a:xfrm>
            <a:off x="7811665" y="1642604"/>
            <a:ext cx="206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Strong</a:t>
            </a:r>
            <a:r>
              <a:rPr lang="es-ES" dirty="0"/>
              <a:t> panel </a:t>
            </a:r>
            <a:r>
              <a:rPr lang="es-ES" dirty="0" err="1"/>
              <a:t>chair</a:t>
            </a:r>
            <a:endParaRPr lang="en-US" dirty="0"/>
          </a:p>
        </p:txBody>
      </p:sp>
      <p:pic>
        <p:nvPicPr>
          <p:cNvPr id="39" name="Gráfico 38">
            <a:extLst>
              <a:ext uri="{FF2B5EF4-FFF2-40B4-BE49-F238E27FC236}">
                <a16:creationId xmlns:a16="http://schemas.microsoft.com/office/drawing/2014/main" id="{22EC3F32-9539-4532-A541-9ABC53CC3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8083" y="1429235"/>
            <a:ext cx="827351" cy="889093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C1107EBE-D055-472F-A185-22973B41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0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6DBF9-5A3F-4551-BE66-F8B1919EF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Conclusions</a:t>
            </a:r>
            <a:endParaRPr lang="en-U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69F1F22-E125-4D55-B512-9693D2ABC5FC}"/>
              </a:ext>
            </a:extLst>
          </p:cNvPr>
          <p:cNvSpPr txBox="1"/>
          <p:nvPr/>
        </p:nvSpPr>
        <p:spPr>
          <a:xfrm>
            <a:off x="991223" y="1951672"/>
            <a:ext cx="93136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2000" dirty="0">
                <a:solidFill>
                  <a:srgbClr val="000000"/>
                </a:solidFill>
              </a:rPr>
              <a:t>A</a:t>
            </a:r>
            <a:r>
              <a:rPr lang="en-US" sz="2000" b="0" i="0" u="none" strike="noStrike" baseline="0" dirty="0">
                <a:solidFill>
                  <a:srgbClr val="000000"/>
                </a:solidFill>
              </a:rPr>
              <a:t>ssimilative dynamics (consensus-oriented, disagreement-reducing panel discussions) and some degree of negative bias against some proposals were compatible with the empirical opinion changes. </a:t>
            </a:r>
          </a:p>
          <a:p>
            <a:pPr marL="342900" indent="-342900">
              <a:buAutoNum type="arabicParenBoth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buAutoNum type="arabicParenBoth"/>
            </a:pPr>
            <a:endParaRPr lang="en-US" sz="2000" b="0" i="0" u="none" strike="noStrike" baseline="0" dirty="0">
              <a:solidFill>
                <a:srgbClr val="000000"/>
              </a:solidFill>
            </a:endParaRPr>
          </a:p>
          <a:p>
            <a:pPr marL="342900" indent="-342900">
              <a:buAutoNum type="arabicParenBoth"/>
            </a:pPr>
            <a:r>
              <a:rPr lang="en-US" sz="2000" b="0" i="0" u="none" strike="noStrike" baseline="0" dirty="0">
                <a:solidFill>
                  <a:srgbClr val="000000"/>
                </a:solidFill>
              </a:rPr>
              <a:t>The distributions of reviewer opinions after panel discussions differed between criteria:</a:t>
            </a:r>
          </a:p>
          <a:p>
            <a:pPr marL="800100" lvl="1" indent="-342900">
              <a:buAutoNum type="arabicParenBoth"/>
            </a:pPr>
            <a:r>
              <a:rPr lang="en-US" sz="2000" b="0" i="0" u="none" strike="noStrike" baseline="0" dirty="0">
                <a:solidFill>
                  <a:srgbClr val="000000"/>
                </a:solidFill>
              </a:rPr>
              <a:t>Simulations were worse at reproducing the discussion about the potential for impact. </a:t>
            </a:r>
          </a:p>
          <a:p>
            <a:pPr marL="800100" lvl="1" indent="-342900">
              <a:buAutoNum type="arabicParenBoth"/>
            </a:pPr>
            <a:r>
              <a:rPr lang="en-US" sz="2000" dirty="0">
                <a:solidFill>
                  <a:srgbClr val="000000"/>
                </a:solidFill>
              </a:rPr>
              <a:t>D</a:t>
            </a:r>
            <a:r>
              <a:rPr lang="en-US" sz="2000" b="0" i="0" u="none" strike="noStrike" baseline="0" dirty="0">
                <a:solidFill>
                  <a:srgbClr val="000000"/>
                </a:solidFill>
              </a:rPr>
              <a:t>ifferent criteria are best matched by different kinds of biases. </a:t>
            </a:r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CA313479-FAA9-4C9D-92A7-2E97C22C7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3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5A0AC-5E6D-4245-A142-1F407EEF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  <a:endParaRPr lang="en-US" dirty="0"/>
          </a:p>
        </p:txBody>
      </p:sp>
      <p:pic>
        <p:nvPicPr>
          <p:cNvPr id="6" name="Marcador de contenido 5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CD69706-0494-4EF6-8676-2735857BB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55" y="3199301"/>
            <a:ext cx="4824845" cy="270240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0C7BA7-19F6-47EA-B379-D76A4FD0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2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0B24E2-97F8-4B4C-9ED6-4BBD30DFC950}"/>
              </a:ext>
            </a:extLst>
          </p:cNvPr>
          <p:cNvSpPr txBox="1"/>
          <p:nvPr/>
        </p:nvSpPr>
        <p:spPr>
          <a:xfrm>
            <a:off x="2410691" y="1983329"/>
            <a:ext cx="3138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Information retrieval </a:t>
            </a:r>
            <a:endParaRPr lang="en-US" sz="2400" dirty="0"/>
          </a:p>
        </p:txBody>
      </p:sp>
      <p:pic>
        <p:nvPicPr>
          <p:cNvPr id="8" name="Picture 8" descr="Business People Meeting PNG, Clipart, Business, Business Clipart ...">
            <a:extLst>
              <a:ext uri="{FF2B5EF4-FFF2-40B4-BE49-F238E27FC236}">
                <a16:creationId xmlns:a16="http://schemas.microsoft.com/office/drawing/2014/main" id="{3CC270AE-0897-4B69-8F43-582B203B7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73" y="3429000"/>
            <a:ext cx="4235880" cy="2157040"/>
          </a:xfrm>
          <a:prstGeom prst="snip2DiagRect">
            <a:avLst>
              <a:gd name="adj1" fmla="val 0"/>
              <a:gd name="adj2" fmla="val 29315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4B0C74E-B49C-46DC-A5DC-D467963D6006}"/>
              </a:ext>
            </a:extLst>
          </p:cNvPr>
          <p:cNvSpPr txBox="1"/>
          <p:nvPr/>
        </p:nvSpPr>
        <p:spPr>
          <a:xfrm>
            <a:off x="8537864" y="1983328"/>
            <a:ext cx="1814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Peer review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6976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6DBF9-5A3F-4551-BE66-F8B1919EF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Limitations</a:t>
            </a:r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ABC27E2-FA69-4FA0-A826-D33609711A37}"/>
              </a:ext>
            </a:extLst>
          </p:cNvPr>
          <p:cNvSpPr txBox="1"/>
          <p:nvPr/>
        </p:nvSpPr>
        <p:spPr>
          <a:xfrm>
            <a:off x="807372" y="2040042"/>
            <a:ext cx="158589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 err="1"/>
              <a:t>Hibrid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7950FB3-7386-4962-BA46-D3767303B1FD}"/>
              </a:ext>
            </a:extLst>
          </p:cNvPr>
          <p:cNvSpPr txBox="1"/>
          <p:nvPr/>
        </p:nvSpPr>
        <p:spPr>
          <a:xfrm>
            <a:off x="3056397" y="2040042"/>
            <a:ext cx="252501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 err="1"/>
              <a:t>Limited</a:t>
            </a:r>
            <a:r>
              <a:rPr lang="es-ES" dirty="0"/>
              <a:t> </a:t>
            </a:r>
            <a:r>
              <a:rPr lang="es-ES" dirty="0" err="1"/>
              <a:t>parameter</a:t>
            </a:r>
            <a:r>
              <a:rPr lang="es-ES" dirty="0"/>
              <a:t> </a:t>
            </a:r>
            <a:r>
              <a:rPr lang="es-ES" dirty="0" err="1"/>
              <a:t>space</a:t>
            </a:r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781DE5B-ABA2-4F63-B91D-46F771A425EA}"/>
              </a:ext>
            </a:extLst>
          </p:cNvPr>
          <p:cNvSpPr txBox="1"/>
          <p:nvPr/>
        </p:nvSpPr>
        <p:spPr>
          <a:xfrm>
            <a:off x="6817259" y="2015363"/>
            <a:ext cx="1690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Data </a:t>
            </a:r>
            <a:r>
              <a:rPr lang="es-ES" dirty="0" err="1"/>
              <a:t>limitations</a:t>
            </a:r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84C5ED0-7571-4B20-AE3C-3F39913FDE95}"/>
              </a:ext>
            </a:extLst>
          </p:cNvPr>
          <p:cNvSpPr txBox="1"/>
          <p:nvPr/>
        </p:nvSpPr>
        <p:spPr>
          <a:xfrm>
            <a:off x="8986314" y="1876863"/>
            <a:ext cx="289995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Agents</a:t>
            </a:r>
            <a:r>
              <a:rPr lang="es-ES" dirty="0"/>
              <a:t> </a:t>
            </a:r>
            <a:r>
              <a:rPr lang="es-ES" dirty="0" err="1"/>
              <a:t>Demographic</a:t>
            </a:r>
            <a:r>
              <a:rPr lang="es-ES" dirty="0"/>
              <a:t> </a:t>
            </a:r>
            <a:r>
              <a:rPr lang="es-ES" dirty="0" err="1"/>
              <a:t>characteristics</a:t>
            </a:r>
            <a:endParaRPr lang="en-U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6A5704-4B16-4376-924B-0DB7DD8AE11F}"/>
              </a:ext>
            </a:extLst>
          </p:cNvPr>
          <p:cNvSpPr txBox="1"/>
          <p:nvPr/>
        </p:nvSpPr>
        <p:spPr>
          <a:xfrm>
            <a:off x="89731" y="3078703"/>
            <a:ext cx="27094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 have examined the effects of only one type of influence dynamics (assimilative influence).</a:t>
            </a:r>
          </a:p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More realistically, multiple kinds of social influence dynamics might be at play in real-world panel discussions</a:t>
            </a:r>
            <a:endParaRPr lang="en-US" i="1" dirty="0"/>
          </a:p>
        </p:txBody>
      </p:sp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9699396A-BA7C-4199-BFF1-541FE0F7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20</a:t>
            </a:fld>
            <a:endParaRPr lang="en-U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D3439D-4674-48EF-B744-D29C8461BE07}"/>
              </a:ext>
            </a:extLst>
          </p:cNvPr>
          <p:cNvSpPr txBox="1"/>
          <p:nvPr/>
        </p:nvSpPr>
        <p:spPr>
          <a:xfrm>
            <a:off x="3028097" y="3078702"/>
            <a:ext cx="27927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ther combinations of biases and conditions might perform even better at replicating the empirical opinion changes in review panels. </a:t>
            </a:r>
            <a:endParaRPr lang="en-U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E01078E-CF33-4935-87E7-87A6B2F78B64}"/>
              </a:ext>
            </a:extLst>
          </p:cNvPr>
          <p:cNvSpPr txBox="1"/>
          <p:nvPr/>
        </p:nvSpPr>
        <p:spPr>
          <a:xfrm>
            <a:off x="5820824" y="3078702"/>
            <a:ext cx="3398364" cy="3544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calibration data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was based on one research funding scheme provided by one research funding agency (Science Foundation Ireland) - ideally, our results need to be validated by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 data from other funding schemes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 a different operationalization of reviewer opinions.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483FDF1-5AF4-42E0-94C5-46DA3764121D}"/>
              </a:ext>
            </a:extLst>
          </p:cNvPr>
          <p:cNvSpPr txBox="1"/>
          <p:nvPr/>
        </p:nvSpPr>
        <p:spPr>
          <a:xfrm>
            <a:off x="9128254" y="3106294"/>
            <a:ext cx="22698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While our work has highlighted a possible link between evaluation criteria and types of bias, we have not considered the role of agents’ demographic characteristics in the evaluation process.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29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58431-75EB-4A34-B936-683EF662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</a:t>
            </a:r>
            <a:r>
              <a:rPr lang="en-US" b="0" i="0" dirty="0">
                <a:effectLst/>
                <a:latin typeface="arial" panose="020B0604020202020204" pitchFamily="34" charset="0"/>
              </a:rPr>
              <a:t>cknowledgment</a:t>
            </a:r>
            <a:endParaRPr lang="en-US" dirty="0"/>
          </a:p>
        </p:txBody>
      </p:sp>
      <p:pic>
        <p:nvPicPr>
          <p:cNvPr id="3074" name="Picture 2" descr="System Engineering | Lifting &amp; Handling - SCALEUPX">
            <a:extLst>
              <a:ext uri="{FF2B5EF4-FFF2-40B4-BE49-F238E27FC236}">
                <a16:creationId xmlns:a16="http://schemas.microsoft.com/office/drawing/2014/main" id="{17A062C5-4D9F-4554-B2DD-9DA6235C4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91" y="2389908"/>
            <a:ext cx="3273137" cy="327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FI Industry Fellowship Programme secures €480k for research ...">
            <a:extLst>
              <a:ext uri="{FF2B5EF4-FFF2-40B4-BE49-F238E27FC236}">
                <a16:creationId xmlns:a16="http://schemas.microsoft.com/office/drawing/2014/main" id="{A402BC1B-7266-499C-98C3-01B323E79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849" y="3133633"/>
            <a:ext cx="2750416" cy="155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University College Dublin FC Logo Vector (.EPS) Free Download">
            <a:extLst>
              <a:ext uri="{FF2B5EF4-FFF2-40B4-BE49-F238E27FC236}">
                <a16:creationId xmlns:a16="http://schemas.microsoft.com/office/drawing/2014/main" id="{2E311F0A-E3B3-4969-AC94-8903E352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864" y="3133633"/>
            <a:ext cx="1419205" cy="208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F4A1FB8-6536-4D57-800F-A94D8401A80F}"/>
              </a:ext>
            </a:extLst>
          </p:cNvPr>
          <p:cNvSpPr txBox="1"/>
          <p:nvPr/>
        </p:nvSpPr>
        <p:spPr>
          <a:xfrm>
            <a:off x="4350328" y="5821940"/>
            <a:ext cx="681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Contact</a:t>
            </a:r>
            <a:r>
              <a:rPr lang="es-ES" dirty="0"/>
              <a:t> me: </a:t>
            </a:r>
            <a:r>
              <a:rPr lang="es-ES" sz="2400" b="1" dirty="0"/>
              <a:t>Adrian.martinbethencourt@ucdconnect.ie</a:t>
            </a:r>
            <a:endParaRPr lang="en-US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D938BF-1AC3-4DE8-8E5C-D77CF3A8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83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403AF-392C-40DE-9F30-2D49DDAC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Agent-based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5054EBA-E607-4A71-B2EB-4EA8D11A5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914" y="268877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Imagen 2">
            <a:extLst>
              <a:ext uri="{FF2B5EF4-FFF2-40B4-BE49-F238E27FC236}">
                <a16:creationId xmlns:a16="http://schemas.microsoft.com/office/drawing/2014/main" id="{3F162B92-9B7E-4026-A25B-9581AF36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98" y="3537777"/>
            <a:ext cx="3189515" cy="60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E920622-445E-46FF-87EA-04DB0055B59B}"/>
              </a:ext>
            </a:extLst>
          </p:cNvPr>
          <p:cNvSpPr txBox="1"/>
          <p:nvPr/>
        </p:nvSpPr>
        <p:spPr>
          <a:xfrm>
            <a:off x="8475888" y="1613602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Assimilative</a:t>
            </a:r>
            <a:r>
              <a:rPr lang="es-ES" dirty="0"/>
              <a:t> </a:t>
            </a:r>
            <a:r>
              <a:rPr lang="es-ES" dirty="0" err="1"/>
              <a:t>Influence</a:t>
            </a:r>
            <a:r>
              <a:rPr lang="es-ES" dirty="0"/>
              <a:t> Dynamics</a:t>
            </a:r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D20FABA-F2C1-46DB-BCD5-1DE9561FD8AA}"/>
              </a:ext>
            </a:extLst>
          </p:cNvPr>
          <p:cNvSpPr txBox="1"/>
          <p:nvPr/>
        </p:nvSpPr>
        <p:spPr>
          <a:xfrm>
            <a:off x="-2833006" y="1613602"/>
            <a:ext cx="9671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ctr"/>
            <a:r>
              <a:rPr lang="en-US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Table 1.</a:t>
            </a:r>
            <a:r>
              <a:rPr lang="en-US" sz="18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Parameter space overview.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E47C36C-6F06-4A70-9BFC-A7C10444A090}"/>
              </a:ext>
            </a:extLst>
          </p:cNvPr>
          <p:cNvSpPr txBox="1"/>
          <p:nvPr/>
        </p:nvSpPr>
        <p:spPr>
          <a:xfrm>
            <a:off x="3563711" y="1613602"/>
            <a:ext cx="5064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ctr">
              <a:spcAft>
                <a:spcPts val="800"/>
              </a:spcAft>
            </a:pPr>
            <a:r>
              <a:rPr lang="en-US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Table 2.</a:t>
            </a:r>
            <a:r>
              <a:rPr lang="en-US" sz="18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Biases: examples and parameterization.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20" name="Objeto 19">
            <a:extLst>
              <a:ext uri="{FF2B5EF4-FFF2-40B4-BE49-F238E27FC236}">
                <a16:creationId xmlns:a16="http://schemas.microsoft.com/office/drawing/2014/main" id="{47AF9127-7A68-4E7A-83F4-0F86E644AB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96575"/>
              </p:ext>
            </p:extLst>
          </p:nvPr>
        </p:nvGraphicFramePr>
        <p:xfrm>
          <a:off x="327960" y="1690688"/>
          <a:ext cx="6833450" cy="5527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711117" imgH="6795182" progId="Word.Document.12">
                  <p:embed/>
                </p:oleObj>
              </mc:Choice>
              <mc:Fallback>
                <p:oleObj name="Document" r:id="rId3" imgW="7711117" imgH="67951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960" y="1690688"/>
                        <a:ext cx="6833450" cy="5527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7C8548E-1759-4AA4-BBB7-52A127CC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91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BFC235C-2B7C-499F-9CB7-BA49476A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 err="1"/>
              <a:t>Introduction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89BC9F-FD15-4EB2-818E-A5039F93C0CD}"/>
              </a:ext>
            </a:extLst>
          </p:cNvPr>
          <p:cNvSpPr txBox="1"/>
          <p:nvPr/>
        </p:nvSpPr>
        <p:spPr>
          <a:xfrm>
            <a:off x="4519531" y="1918804"/>
            <a:ext cx="25024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/>
              <a:t>Peer </a:t>
            </a:r>
            <a:r>
              <a:rPr lang="es-ES" sz="3200" dirty="0" err="1"/>
              <a:t>review</a:t>
            </a:r>
            <a:endParaRPr lang="en-US" sz="3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9489DA0-7AB5-4609-8C33-07DE2736E9A5}"/>
              </a:ext>
            </a:extLst>
          </p:cNvPr>
          <p:cNvSpPr txBox="1"/>
          <p:nvPr/>
        </p:nvSpPr>
        <p:spPr>
          <a:xfrm>
            <a:off x="1182694" y="3429000"/>
            <a:ext cx="1969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Evaluation</a:t>
            </a:r>
            <a:r>
              <a:rPr lang="es-ES" sz="2400" dirty="0"/>
              <a:t> </a:t>
            </a:r>
            <a:r>
              <a:rPr lang="es-ES" sz="2400" dirty="0" err="1"/>
              <a:t>Criteria</a:t>
            </a:r>
            <a:endParaRPr lang="en-US" sz="2400" dirty="0"/>
          </a:p>
        </p:txBody>
      </p:sp>
      <p:pic>
        <p:nvPicPr>
          <p:cNvPr id="11" name="Picture 6" descr="Document paper pen sign signature icon - Orbicons Free">
            <a:extLst>
              <a:ext uri="{FF2B5EF4-FFF2-40B4-BE49-F238E27FC236}">
                <a16:creationId xmlns:a16="http://schemas.microsoft.com/office/drawing/2014/main" id="{BC835B22-022A-47B4-A9DC-E3B753036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5" y="4539646"/>
            <a:ext cx="1293288" cy="1293288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509BAA8-E9A7-45A9-921D-D74B48060C9D}"/>
              </a:ext>
            </a:extLst>
          </p:cNvPr>
          <p:cNvSpPr txBox="1"/>
          <p:nvPr/>
        </p:nvSpPr>
        <p:spPr>
          <a:xfrm>
            <a:off x="7950652" y="3394532"/>
            <a:ext cx="2625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Social </a:t>
            </a:r>
            <a:r>
              <a:rPr lang="es-ES" sz="2400" dirty="0" err="1"/>
              <a:t>Influence</a:t>
            </a:r>
            <a:r>
              <a:rPr lang="es-ES" sz="2400" dirty="0"/>
              <a:t> Dynamics</a:t>
            </a:r>
            <a:endParaRPr lang="en-US" sz="2400" dirty="0"/>
          </a:p>
        </p:txBody>
      </p:sp>
      <p:pic>
        <p:nvPicPr>
          <p:cNvPr id="13" name="Picture 2" descr="Gossip Images | Free Vectors, Stock Photos &amp; PSD">
            <a:extLst>
              <a:ext uri="{FF2B5EF4-FFF2-40B4-BE49-F238E27FC236}">
                <a16:creationId xmlns:a16="http://schemas.microsoft.com/office/drawing/2014/main" id="{0E3C0912-C224-41A0-A425-87D8A4FCE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992" y="4595040"/>
            <a:ext cx="1387021" cy="1387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9BC7B37-F49C-4730-A761-FD8BE2E145C3}"/>
              </a:ext>
            </a:extLst>
          </p:cNvPr>
          <p:cNvSpPr txBox="1"/>
          <p:nvPr/>
        </p:nvSpPr>
        <p:spPr>
          <a:xfrm>
            <a:off x="4807860" y="3362447"/>
            <a:ext cx="1925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Reviewers</a:t>
            </a:r>
            <a:r>
              <a:rPr lang="es-ES" sz="2400" dirty="0"/>
              <a:t> </a:t>
            </a:r>
            <a:r>
              <a:rPr lang="es-ES" sz="2400" dirty="0" err="1"/>
              <a:t>Biases</a:t>
            </a:r>
            <a:endParaRPr lang="en-US" sz="2400" dirty="0"/>
          </a:p>
        </p:txBody>
      </p:sp>
      <p:pic>
        <p:nvPicPr>
          <p:cNvPr id="15" name="Imagen 14" descr="Imagen que contiene báscula, dispositivo, tabla, oscuro&#10;&#10;Descripción generada automáticamente">
            <a:extLst>
              <a:ext uri="{FF2B5EF4-FFF2-40B4-BE49-F238E27FC236}">
                <a16:creationId xmlns:a16="http://schemas.microsoft.com/office/drawing/2014/main" id="{B738DB27-E3FB-43A7-AF34-CE67CD10A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20" y="4225529"/>
            <a:ext cx="1476938" cy="1833638"/>
          </a:xfrm>
          <a:prstGeom prst="rect">
            <a:avLst/>
          </a:prstGeom>
        </p:spPr>
      </p:pic>
      <p:sp>
        <p:nvSpPr>
          <p:cNvPr id="3" name="Abrir llave 2">
            <a:extLst>
              <a:ext uri="{FF2B5EF4-FFF2-40B4-BE49-F238E27FC236}">
                <a16:creationId xmlns:a16="http://schemas.microsoft.com/office/drawing/2014/main" id="{C4D4CDDC-F4D3-4752-8920-A2A66571A744}"/>
              </a:ext>
            </a:extLst>
          </p:cNvPr>
          <p:cNvSpPr/>
          <p:nvPr/>
        </p:nvSpPr>
        <p:spPr>
          <a:xfrm rot="5400000">
            <a:off x="5516386" y="-687765"/>
            <a:ext cx="461667" cy="721256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4" descr="Institution Free Icon of Small &amp; Flat Icons">
            <a:extLst>
              <a:ext uri="{FF2B5EF4-FFF2-40B4-BE49-F238E27FC236}">
                <a16:creationId xmlns:a16="http://schemas.microsoft.com/office/drawing/2014/main" id="{644E2C9B-7761-46E7-9CC4-4269BEAD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373" y="1734699"/>
            <a:ext cx="726670" cy="72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SFI Industry Fellowship Programme secures €480k for research ...">
            <a:extLst>
              <a:ext uri="{FF2B5EF4-FFF2-40B4-BE49-F238E27FC236}">
                <a16:creationId xmlns:a16="http://schemas.microsoft.com/office/drawing/2014/main" id="{77178CB4-EE1F-478D-AC8C-3DA9C85DA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45" y="4647846"/>
            <a:ext cx="1918988" cy="1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F2E43E8F-3BFD-4E73-8ECB-90ED06115BB3}"/>
              </a:ext>
            </a:extLst>
          </p:cNvPr>
          <p:cNvGrpSpPr/>
          <p:nvPr/>
        </p:nvGrpSpPr>
        <p:grpSpPr>
          <a:xfrm>
            <a:off x="6871311" y="1751396"/>
            <a:ext cx="911975" cy="709973"/>
            <a:chOff x="6795110" y="1977710"/>
            <a:chExt cx="640849" cy="466962"/>
          </a:xfrm>
        </p:grpSpPr>
        <p:pic>
          <p:nvPicPr>
            <p:cNvPr id="23" name="Imagen 22" descr="Imagen de la pantalla de un computador&#10;&#10;Descripción generada automáticamente con confianza baja">
              <a:extLst>
                <a:ext uri="{FF2B5EF4-FFF2-40B4-BE49-F238E27FC236}">
                  <a16:creationId xmlns:a16="http://schemas.microsoft.com/office/drawing/2014/main" id="{A69349B3-4FDD-4C11-9D86-87AE3ADEB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5110" y="1977710"/>
              <a:ext cx="640849" cy="466962"/>
            </a:xfrm>
            <a:prstGeom prst="rect">
              <a:avLst/>
            </a:prstGeom>
          </p:spPr>
        </p:pic>
        <p:pic>
          <p:nvPicPr>
            <p:cNvPr id="25" name="Imagen 24" descr="Diagrama&#10;&#10;Descripción generada automáticamente">
              <a:extLst>
                <a:ext uri="{FF2B5EF4-FFF2-40B4-BE49-F238E27FC236}">
                  <a16:creationId xmlns:a16="http://schemas.microsoft.com/office/drawing/2014/main" id="{C795E02E-3F52-464C-BA6F-4FCA31B04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62005" y="1997896"/>
              <a:ext cx="507058" cy="341599"/>
            </a:xfrm>
            <a:prstGeom prst="rect">
              <a:avLst/>
            </a:prstGeom>
          </p:spPr>
        </p:pic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766D56-D3CA-42A9-A893-FFC9C500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73FEF1-B030-48B2-80A1-51B9BB46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s-ES" sz="5400">
                <a:solidFill>
                  <a:schemeClr val="accent5"/>
                </a:solidFill>
              </a:rPr>
              <a:t>Table of content</a:t>
            </a:r>
            <a:endParaRPr lang="en-US" sz="5400">
              <a:solidFill>
                <a:schemeClr val="accent5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3AFAED1-EE51-4FB6-93B7-E7DEE03DB2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4276921"/>
              </p:ext>
            </p:extLst>
          </p:nvPr>
        </p:nvGraphicFramePr>
        <p:xfrm>
          <a:off x="391379" y="1825624"/>
          <a:ext cx="11598458" cy="4640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EDFCD1F-C78F-46E5-B305-C1FDB23A8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89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9A48AD2-CF1B-4DA8-8A5B-BBBDD1F2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271"/>
            <a:ext cx="10515600" cy="1325563"/>
          </a:xfrm>
        </p:spPr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peer </a:t>
            </a:r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at a </a:t>
            </a:r>
            <a:r>
              <a:rPr lang="es-ES" dirty="0" err="1"/>
              <a:t>Research</a:t>
            </a:r>
            <a:r>
              <a:rPr lang="es-ES" dirty="0"/>
              <a:t> </a:t>
            </a:r>
            <a:r>
              <a:rPr lang="es-ES" dirty="0" err="1"/>
              <a:t>Funding</a:t>
            </a:r>
            <a:r>
              <a:rPr lang="es-ES" dirty="0"/>
              <a:t> Agency</a:t>
            </a: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D38E85D-FA98-47E3-833F-C68C2B3F43AC}"/>
              </a:ext>
            </a:extLst>
          </p:cNvPr>
          <p:cNvSpPr txBox="1"/>
          <p:nvPr/>
        </p:nvSpPr>
        <p:spPr>
          <a:xfrm>
            <a:off x="407841" y="3935974"/>
            <a:ext cx="2589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 2- Panel </a:t>
            </a:r>
            <a:r>
              <a:rPr lang="es-ES" sz="2000" dirty="0" err="1"/>
              <a:t>discussion</a:t>
            </a:r>
            <a:endParaRPr lang="en-US" sz="2000" dirty="0"/>
          </a:p>
        </p:txBody>
      </p:sp>
      <p:pic>
        <p:nvPicPr>
          <p:cNvPr id="18" name="Picture 4" descr="Work At Home Remote - Png Work Clipart Transparent, Png Download ...">
            <a:extLst>
              <a:ext uri="{FF2B5EF4-FFF2-40B4-BE49-F238E27FC236}">
                <a16:creationId xmlns:a16="http://schemas.microsoft.com/office/drawing/2014/main" id="{5C8C12A7-07B1-4048-88EA-5537D050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985" y="2719456"/>
            <a:ext cx="1453474" cy="1068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8" descr="Business People Meeting PNG, Clipart, Business, Business Clipart ...">
            <a:extLst>
              <a:ext uri="{FF2B5EF4-FFF2-40B4-BE49-F238E27FC236}">
                <a16:creationId xmlns:a16="http://schemas.microsoft.com/office/drawing/2014/main" id="{C78A5203-8F13-4294-BFF9-2613ABF2C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092" y="4410015"/>
            <a:ext cx="2546233" cy="1296620"/>
          </a:xfrm>
          <a:prstGeom prst="snip2DiagRect">
            <a:avLst>
              <a:gd name="adj1" fmla="val 0"/>
              <a:gd name="adj2" fmla="val 29315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30BCFD3F-440E-407F-9EDE-AA26CAB3001A}"/>
              </a:ext>
            </a:extLst>
          </p:cNvPr>
          <p:cNvSpPr txBox="1"/>
          <p:nvPr/>
        </p:nvSpPr>
        <p:spPr>
          <a:xfrm>
            <a:off x="2060615" y="5899520"/>
            <a:ext cx="2204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Final scores</a:t>
            </a:r>
            <a:endParaRPr lang="en-US" sz="2000" dirty="0"/>
          </a:p>
        </p:txBody>
      </p:sp>
      <p:pic>
        <p:nvPicPr>
          <p:cNvPr id="22" name="Picture 26" descr="Results - Free marketing icons">
            <a:extLst>
              <a:ext uri="{FF2B5EF4-FFF2-40B4-BE49-F238E27FC236}">
                <a16:creationId xmlns:a16="http://schemas.microsoft.com/office/drawing/2014/main" id="{6A3C7293-330B-4514-9F21-2DB5C718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825" y="5557249"/>
            <a:ext cx="1068134" cy="106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E0A86B50-A43F-4A35-9659-14295D51CD3A}"/>
              </a:ext>
            </a:extLst>
          </p:cNvPr>
          <p:cNvSpPr txBox="1"/>
          <p:nvPr/>
        </p:nvSpPr>
        <p:spPr>
          <a:xfrm>
            <a:off x="287932" y="2317321"/>
            <a:ext cx="2589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 1- Postal </a:t>
            </a:r>
            <a:r>
              <a:rPr lang="es-ES" sz="2000" dirty="0" err="1"/>
              <a:t>review</a:t>
            </a:r>
            <a:endParaRPr lang="en-US" sz="20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D65E9CF-F00F-491A-8278-02F53E1719BD}"/>
              </a:ext>
            </a:extLst>
          </p:cNvPr>
          <p:cNvSpPr txBox="1"/>
          <p:nvPr/>
        </p:nvSpPr>
        <p:spPr>
          <a:xfrm>
            <a:off x="1513066" y="1847272"/>
            <a:ext cx="296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/>
              <a:t>Evaluation stages</a:t>
            </a:r>
          </a:p>
        </p:txBody>
      </p:sp>
      <p:pic>
        <p:nvPicPr>
          <p:cNvPr id="2048" name="Gráfico 2047">
            <a:extLst>
              <a:ext uri="{FF2B5EF4-FFF2-40B4-BE49-F238E27FC236}">
                <a16:creationId xmlns:a16="http://schemas.microsoft.com/office/drawing/2014/main" id="{91025D39-D9C6-48F6-B5CE-9AD5600B6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680160" flipH="1" flipV="1">
            <a:off x="3709705" y="3623319"/>
            <a:ext cx="989348" cy="862128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2B92D9B9-0B72-4E9A-A15E-8DE77042F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961773" flipH="1">
            <a:off x="697094" y="5367439"/>
            <a:ext cx="787934" cy="113214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12DEE25-7548-4354-A769-2D1E7BA09203}"/>
              </a:ext>
            </a:extLst>
          </p:cNvPr>
          <p:cNvSpPr txBox="1"/>
          <p:nvPr/>
        </p:nvSpPr>
        <p:spPr>
          <a:xfrm>
            <a:off x="7486947" y="1791552"/>
            <a:ext cx="2789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Evaluation</a:t>
            </a:r>
            <a:r>
              <a:rPr lang="es-ES" sz="2400" b="1" dirty="0"/>
              <a:t> </a:t>
            </a:r>
            <a:r>
              <a:rPr lang="es-ES" sz="2400" b="1" dirty="0" err="1"/>
              <a:t>criterion</a:t>
            </a:r>
            <a:endParaRPr lang="en-US" sz="2400" b="1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2F34660-9395-4D66-B704-8997604C830A}"/>
              </a:ext>
            </a:extLst>
          </p:cNvPr>
          <p:cNvSpPr txBox="1"/>
          <p:nvPr/>
        </p:nvSpPr>
        <p:spPr>
          <a:xfrm>
            <a:off x="6945533" y="5058325"/>
            <a:ext cx="1176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Applicant</a:t>
            </a:r>
            <a:endParaRPr lang="en-US" sz="20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9E606E2-31EC-44AC-8045-376FD8C14F49}"/>
              </a:ext>
            </a:extLst>
          </p:cNvPr>
          <p:cNvSpPr txBox="1"/>
          <p:nvPr/>
        </p:nvSpPr>
        <p:spPr>
          <a:xfrm>
            <a:off x="7901686" y="5044584"/>
            <a:ext cx="1960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/>
              <a:t>Research</a:t>
            </a:r>
            <a:r>
              <a:rPr lang="es-ES" sz="2000" dirty="0"/>
              <a:t> </a:t>
            </a:r>
            <a:r>
              <a:rPr lang="es-ES" sz="2000" dirty="0" err="1"/>
              <a:t>Programme</a:t>
            </a:r>
            <a:endParaRPr lang="en-US" sz="20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E27FE45-BC8B-4F9D-80B5-DDE3F66FDF3D}"/>
              </a:ext>
            </a:extLst>
          </p:cNvPr>
          <p:cNvSpPr txBox="1"/>
          <p:nvPr/>
        </p:nvSpPr>
        <p:spPr>
          <a:xfrm>
            <a:off x="9519210" y="4998749"/>
            <a:ext cx="1515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/>
              <a:t>Potential</a:t>
            </a:r>
            <a:r>
              <a:rPr lang="es-ES" sz="2000" dirty="0"/>
              <a:t> </a:t>
            </a:r>
            <a:r>
              <a:rPr lang="es-ES" sz="2000" dirty="0" err="1"/>
              <a:t>for</a:t>
            </a:r>
            <a:r>
              <a:rPr lang="es-ES" sz="2000" dirty="0"/>
              <a:t> </a:t>
            </a:r>
            <a:r>
              <a:rPr lang="es-ES" sz="2000" dirty="0" err="1"/>
              <a:t>Impact</a:t>
            </a:r>
            <a:endParaRPr lang="en-US" sz="2000" dirty="0"/>
          </a:p>
        </p:txBody>
      </p:sp>
      <p:sp>
        <p:nvSpPr>
          <p:cNvPr id="28" name="Abrir llave 27">
            <a:extLst>
              <a:ext uri="{FF2B5EF4-FFF2-40B4-BE49-F238E27FC236}">
                <a16:creationId xmlns:a16="http://schemas.microsoft.com/office/drawing/2014/main" id="{9BCB1A86-478E-4754-AD20-07F2DB9D31B9}"/>
              </a:ext>
            </a:extLst>
          </p:cNvPr>
          <p:cNvSpPr/>
          <p:nvPr/>
        </p:nvSpPr>
        <p:spPr>
          <a:xfrm rot="5400000">
            <a:off x="8681818" y="3153830"/>
            <a:ext cx="400110" cy="2789853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6" descr="Document paper pen sign signature icon - Orbicons Free">
            <a:extLst>
              <a:ext uri="{FF2B5EF4-FFF2-40B4-BE49-F238E27FC236}">
                <a16:creationId xmlns:a16="http://schemas.microsoft.com/office/drawing/2014/main" id="{B3B444D5-F8F5-4BFE-A674-7AE406B8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454" y="2482312"/>
            <a:ext cx="1293288" cy="1293288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SFI Industry Fellowship Programme secures €480k for research ...">
            <a:extLst>
              <a:ext uri="{FF2B5EF4-FFF2-40B4-BE49-F238E27FC236}">
                <a16:creationId xmlns:a16="http://schemas.microsoft.com/office/drawing/2014/main" id="{3CBCD087-FC83-40ED-BD10-6B135059E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874" y="2638205"/>
            <a:ext cx="1918988" cy="1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5D3593-E790-446B-98FC-E355C2EF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76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18D994-A92B-4551-BB7D-98F21DA78D98}"/>
              </a:ext>
            </a:extLst>
          </p:cNvPr>
          <p:cNvSpPr txBox="1"/>
          <p:nvPr/>
        </p:nvSpPr>
        <p:spPr>
          <a:xfrm>
            <a:off x="1444323" y="2781964"/>
            <a:ext cx="2281857" cy="129407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Reproducing the distribution of review scores with an ABM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135EB4-C330-4D9A-9DDB-C652410F69DC}"/>
              </a:ext>
            </a:extLst>
          </p:cNvPr>
          <p:cNvSpPr txBox="1"/>
          <p:nvPr/>
        </p:nvSpPr>
        <p:spPr>
          <a:xfrm>
            <a:off x="505249" y="1819415"/>
            <a:ext cx="3528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Stage</a:t>
            </a:r>
            <a:r>
              <a:rPr lang="es-ES" sz="2400" dirty="0"/>
              <a:t> 1. </a:t>
            </a:r>
            <a:r>
              <a:rPr lang="es-ES" sz="2400" dirty="0" err="1"/>
              <a:t>Pre-discussion</a:t>
            </a:r>
            <a:r>
              <a:rPr lang="es-ES" sz="2400" dirty="0"/>
              <a:t> score </a:t>
            </a:r>
            <a:r>
              <a:rPr lang="es-ES" sz="2400" dirty="0" err="1"/>
              <a:t>distribution</a:t>
            </a:r>
            <a:endParaRPr lang="en-US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321C51-E4FE-41C5-A850-195D828EFAE2}"/>
              </a:ext>
            </a:extLst>
          </p:cNvPr>
          <p:cNvSpPr txBox="1"/>
          <p:nvPr/>
        </p:nvSpPr>
        <p:spPr>
          <a:xfrm>
            <a:off x="8370866" y="1776742"/>
            <a:ext cx="357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Stage</a:t>
            </a:r>
            <a:r>
              <a:rPr lang="es-ES" sz="2400" dirty="0"/>
              <a:t> 2. </a:t>
            </a:r>
            <a:r>
              <a:rPr lang="es-ES" sz="2400" dirty="0" err="1"/>
              <a:t>Post-discussion</a:t>
            </a:r>
            <a:r>
              <a:rPr lang="es-ES" sz="2400" dirty="0"/>
              <a:t> score </a:t>
            </a:r>
            <a:r>
              <a:rPr lang="es-ES" sz="2400" dirty="0" err="1"/>
              <a:t>distribution</a:t>
            </a:r>
            <a:endParaRPr lang="en-US" sz="240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7C73AFB-8F8D-4707-8AD8-92BFBF70C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6</a:t>
            </a:fld>
            <a:endParaRPr lang="en-U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586D94B-D9C9-4FAE-8DAA-36D4FB266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6" r="50722"/>
          <a:stretch/>
        </p:blipFill>
        <p:spPr>
          <a:xfrm>
            <a:off x="481985" y="2781964"/>
            <a:ext cx="3476626" cy="399957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6B4DD27-86FD-4199-A81C-4D181B1E1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68" t="11766"/>
          <a:stretch/>
        </p:blipFill>
        <p:spPr>
          <a:xfrm>
            <a:off x="8126457" y="2750387"/>
            <a:ext cx="3720314" cy="3999573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E40D7D46-89D0-49B2-9391-A06681F86E90}"/>
              </a:ext>
            </a:extLst>
          </p:cNvPr>
          <p:cNvGrpSpPr/>
          <p:nvPr/>
        </p:nvGrpSpPr>
        <p:grpSpPr>
          <a:xfrm>
            <a:off x="3887898" y="4859944"/>
            <a:ext cx="4277682" cy="1356096"/>
            <a:chOff x="6117164" y="4629297"/>
            <a:chExt cx="4437059" cy="1356096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831153E9-8794-46F3-B910-5F3FD5885D17}"/>
                </a:ext>
              </a:extLst>
            </p:cNvPr>
            <p:cNvGrpSpPr/>
            <p:nvPr/>
          </p:nvGrpSpPr>
          <p:grpSpPr>
            <a:xfrm>
              <a:off x="6981678" y="4629297"/>
              <a:ext cx="2369392" cy="1356096"/>
              <a:chOff x="6847609" y="4349379"/>
              <a:chExt cx="2369392" cy="1356096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7E87DC86-67A7-402A-81D1-57C57565DDE3}"/>
                  </a:ext>
                </a:extLst>
              </p:cNvPr>
              <p:cNvGrpSpPr/>
              <p:nvPr/>
            </p:nvGrpSpPr>
            <p:grpSpPr>
              <a:xfrm>
                <a:off x="6847609" y="4349379"/>
                <a:ext cx="2369392" cy="1356096"/>
                <a:chOff x="6847609" y="4349379"/>
                <a:chExt cx="2369392" cy="1356096"/>
              </a:xfrm>
            </p:grpSpPr>
            <p:sp>
              <p:nvSpPr>
                <p:cNvPr id="15" name="Rectángulo 14">
                  <a:extLst>
                    <a:ext uri="{FF2B5EF4-FFF2-40B4-BE49-F238E27FC236}">
                      <a16:creationId xmlns:a16="http://schemas.microsoft.com/office/drawing/2014/main" id="{35BFF607-D2A0-4A35-BEC1-26CCCA4B24EC}"/>
                    </a:ext>
                  </a:extLst>
                </p:cNvPr>
                <p:cNvSpPr/>
                <p:nvPr/>
              </p:nvSpPr>
              <p:spPr>
                <a:xfrm>
                  <a:off x="6847609" y="4769427"/>
                  <a:ext cx="2078182" cy="93604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ángulo 15">
                  <a:extLst>
                    <a:ext uri="{FF2B5EF4-FFF2-40B4-BE49-F238E27FC236}">
                      <a16:creationId xmlns:a16="http://schemas.microsoft.com/office/drawing/2014/main" id="{AECAA46F-AE58-45F2-A159-EC92BEC427EB}"/>
                    </a:ext>
                  </a:extLst>
                </p:cNvPr>
                <p:cNvSpPr/>
                <p:nvPr/>
              </p:nvSpPr>
              <p:spPr>
                <a:xfrm>
                  <a:off x="6887053" y="4349379"/>
                  <a:ext cx="2291727" cy="345446"/>
                </a:xfrm>
                <a:custGeom>
                  <a:avLst/>
                  <a:gdLst>
                    <a:gd name="connsiteX0" fmla="*/ 0 w 1909171"/>
                    <a:gd name="connsiteY0" fmla="*/ 0 h 457413"/>
                    <a:gd name="connsiteX1" fmla="*/ 1909171 w 1909171"/>
                    <a:gd name="connsiteY1" fmla="*/ 0 h 457413"/>
                    <a:gd name="connsiteX2" fmla="*/ 1909171 w 1909171"/>
                    <a:gd name="connsiteY2" fmla="*/ 457413 h 457413"/>
                    <a:gd name="connsiteX3" fmla="*/ 0 w 1909171"/>
                    <a:gd name="connsiteY3" fmla="*/ 457413 h 457413"/>
                    <a:gd name="connsiteX4" fmla="*/ 0 w 1909171"/>
                    <a:gd name="connsiteY4" fmla="*/ 0 h 457413"/>
                    <a:gd name="connsiteX0" fmla="*/ 149290 w 2058461"/>
                    <a:gd name="connsiteY0" fmla="*/ 0 h 578711"/>
                    <a:gd name="connsiteX1" fmla="*/ 2058461 w 2058461"/>
                    <a:gd name="connsiteY1" fmla="*/ 0 h 578711"/>
                    <a:gd name="connsiteX2" fmla="*/ 2058461 w 2058461"/>
                    <a:gd name="connsiteY2" fmla="*/ 457413 h 578711"/>
                    <a:gd name="connsiteX3" fmla="*/ 0 w 2058461"/>
                    <a:gd name="connsiteY3" fmla="*/ 578711 h 578711"/>
                    <a:gd name="connsiteX4" fmla="*/ 149290 w 2058461"/>
                    <a:gd name="connsiteY4" fmla="*/ 0 h 578711"/>
                    <a:gd name="connsiteX0" fmla="*/ 149290 w 2067792"/>
                    <a:gd name="connsiteY0" fmla="*/ 0 h 578711"/>
                    <a:gd name="connsiteX1" fmla="*/ 2058461 w 2067792"/>
                    <a:gd name="connsiteY1" fmla="*/ 0 h 578711"/>
                    <a:gd name="connsiteX2" fmla="*/ 2067792 w 2067792"/>
                    <a:gd name="connsiteY2" fmla="*/ 560050 h 578711"/>
                    <a:gd name="connsiteX3" fmla="*/ 0 w 2067792"/>
                    <a:gd name="connsiteY3" fmla="*/ 578711 h 578711"/>
                    <a:gd name="connsiteX4" fmla="*/ 149290 w 2067792"/>
                    <a:gd name="connsiteY4" fmla="*/ 0 h 578711"/>
                    <a:gd name="connsiteX0" fmla="*/ 149290 w 2291727"/>
                    <a:gd name="connsiteY0" fmla="*/ 0 h 578711"/>
                    <a:gd name="connsiteX1" fmla="*/ 2291727 w 2291727"/>
                    <a:gd name="connsiteY1" fmla="*/ 233265 h 578711"/>
                    <a:gd name="connsiteX2" fmla="*/ 2067792 w 2291727"/>
                    <a:gd name="connsiteY2" fmla="*/ 560050 h 578711"/>
                    <a:gd name="connsiteX3" fmla="*/ 0 w 2291727"/>
                    <a:gd name="connsiteY3" fmla="*/ 578711 h 578711"/>
                    <a:gd name="connsiteX4" fmla="*/ 149290 w 2291727"/>
                    <a:gd name="connsiteY4" fmla="*/ 0 h 578711"/>
                    <a:gd name="connsiteX0" fmla="*/ 634482 w 2291727"/>
                    <a:gd name="connsiteY0" fmla="*/ 1 h 345446"/>
                    <a:gd name="connsiteX1" fmla="*/ 2291727 w 2291727"/>
                    <a:gd name="connsiteY1" fmla="*/ 0 h 345446"/>
                    <a:gd name="connsiteX2" fmla="*/ 2067792 w 2291727"/>
                    <a:gd name="connsiteY2" fmla="*/ 326785 h 345446"/>
                    <a:gd name="connsiteX3" fmla="*/ 0 w 2291727"/>
                    <a:gd name="connsiteY3" fmla="*/ 345446 h 345446"/>
                    <a:gd name="connsiteX4" fmla="*/ 634482 w 2291727"/>
                    <a:gd name="connsiteY4" fmla="*/ 1 h 345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1727" h="345446">
                      <a:moveTo>
                        <a:pt x="634482" y="1"/>
                      </a:moveTo>
                      <a:lnTo>
                        <a:pt x="2291727" y="0"/>
                      </a:lnTo>
                      <a:lnTo>
                        <a:pt x="2067792" y="326785"/>
                      </a:lnTo>
                      <a:lnTo>
                        <a:pt x="0" y="345446"/>
                      </a:lnTo>
                      <a:lnTo>
                        <a:pt x="634482" y="1"/>
                      </a:lnTo>
                      <a:close/>
                    </a:path>
                  </a:pathLst>
                </a:cu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Rectángulo 16">
                  <a:extLst>
                    <a:ext uri="{FF2B5EF4-FFF2-40B4-BE49-F238E27FC236}">
                      <a16:creationId xmlns:a16="http://schemas.microsoft.com/office/drawing/2014/main" id="{3D0075FA-0504-40B5-A689-12F10052A978}"/>
                    </a:ext>
                  </a:extLst>
                </p:cNvPr>
                <p:cNvSpPr/>
                <p:nvPr/>
              </p:nvSpPr>
              <p:spPr>
                <a:xfrm>
                  <a:off x="8985380" y="4368040"/>
                  <a:ext cx="231621" cy="1286309"/>
                </a:xfrm>
                <a:custGeom>
                  <a:avLst/>
                  <a:gdLst>
                    <a:gd name="connsiteX0" fmla="*/ 0 w 534387"/>
                    <a:gd name="connsiteY0" fmla="*/ 0 h 1183674"/>
                    <a:gd name="connsiteX1" fmla="*/ 534387 w 534387"/>
                    <a:gd name="connsiteY1" fmla="*/ 0 h 1183674"/>
                    <a:gd name="connsiteX2" fmla="*/ 534387 w 534387"/>
                    <a:gd name="connsiteY2" fmla="*/ 1183674 h 1183674"/>
                    <a:gd name="connsiteX3" fmla="*/ 0 w 534387"/>
                    <a:gd name="connsiteY3" fmla="*/ 1183674 h 1183674"/>
                    <a:gd name="connsiteX4" fmla="*/ 0 w 534387"/>
                    <a:gd name="connsiteY4" fmla="*/ 0 h 1183674"/>
                    <a:gd name="connsiteX0" fmla="*/ 37323 w 534387"/>
                    <a:gd name="connsiteY0" fmla="*/ 18662 h 1183674"/>
                    <a:gd name="connsiteX1" fmla="*/ 534387 w 534387"/>
                    <a:gd name="connsiteY1" fmla="*/ 0 h 1183674"/>
                    <a:gd name="connsiteX2" fmla="*/ 534387 w 534387"/>
                    <a:gd name="connsiteY2" fmla="*/ 1183674 h 1183674"/>
                    <a:gd name="connsiteX3" fmla="*/ 0 w 534387"/>
                    <a:gd name="connsiteY3" fmla="*/ 1183674 h 1183674"/>
                    <a:gd name="connsiteX4" fmla="*/ 37323 w 534387"/>
                    <a:gd name="connsiteY4" fmla="*/ 18662 h 1183674"/>
                    <a:gd name="connsiteX0" fmla="*/ 193401 w 690465"/>
                    <a:gd name="connsiteY0" fmla="*/ 0 h 1165012"/>
                    <a:gd name="connsiteX1" fmla="*/ 0 w 690465"/>
                    <a:gd name="connsiteY1" fmla="*/ 354562 h 1165012"/>
                    <a:gd name="connsiteX2" fmla="*/ 690465 w 690465"/>
                    <a:gd name="connsiteY2" fmla="*/ 1165012 h 1165012"/>
                    <a:gd name="connsiteX3" fmla="*/ 156078 w 690465"/>
                    <a:gd name="connsiteY3" fmla="*/ 1165012 h 1165012"/>
                    <a:gd name="connsiteX4" fmla="*/ 193401 w 690465"/>
                    <a:gd name="connsiteY4" fmla="*/ 0 h 1165012"/>
                    <a:gd name="connsiteX0" fmla="*/ 463989 w 463989"/>
                    <a:gd name="connsiteY0" fmla="*/ 0 h 1407608"/>
                    <a:gd name="connsiteX1" fmla="*/ 270588 w 463989"/>
                    <a:gd name="connsiteY1" fmla="*/ 354562 h 1407608"/>
                    <a:gd name="connsiteX2" fmla="*/ 0 w 463989"/>
                    <a:gd name="connsiteY2" fmla="*/ 1407608 h 1407608"/>
                    <a:gd name="connsiteX3" fmla="*/ 426666 w 463989"/>
                    <a:gd name="connsiteY3" fmla="*/ 1165012 h 1407608"/>
                    <a:gd name="connsiteX4" fmla="*/ 463989 w 463989"/>
                    <a:gd name="connsiteY4" fmla="*/ 0 h 1407608"/>
                    <a:gd name="connsiteX0" fmla="*/ 463989 w 463989"/>
                    <a:gd name="connsiteY0" fmla="*/ 0 h 1407608"/>
                    <a:gd name="connsiteX1" fmla="*/ 270588 w 463989"/>
                    <a:gd name="connsiteY1" fmla="*/ 354562 h 1407608"/>
                    <a:gd name="connsiteX2" fmla="*/ 0 w 463989"/>
                    <a:gd name="connsiteY2" fmla="*/ 1407608 h 1407608"/>
                    <a:gd name="connsiteX3" fmla="*/ 426666 w 463989"/>
                    <a:gd name="connsiteY3" fmla="*/ 1165012 h 1407608"/>
                    <a:gd name="connsiteX4" fmla="*/ 463989 w 463989"/>
                    <a:gd name="connsiteY4" fmla="*/ 0 h 1407608"/>
                    <a:gd name="connsiteX0" fmla="*/ 286708 w 286708"/>
                    <a:gd name="connsiteY0" fmla="*/ 0 h 1295640"/>
                    <a:gd name="connsiteX1" fmla="*/ 93307 w 286708"/>
                    <a:gd name="connsiteY1" fmla="*/ 354562 h 1295640"/>
                    <a:gd name="connsiteX2" fmla="*/ 0 w 286708"/>
                    <a:gd name="connsiteY2" fmla="*/ 1295640 h 1295640"/>
                    <a:gd name="connsiteX3" fmla="*/ 249385 w 286708"/>
                    <a:gd name="connsiteY3" fmla="*/ 1165012 h 1295640"/>
                    <a:gd name="connsiteX4" fmla="*/ 286708 w 286708"/>
                    <a:gd name="connsiteY4" fmla="*/ 0 h 1295640"/>
                    <a:gd name="connsiteX0" fmla="*/ 221394 w 221394"/>
                    <a:gd name="connsiteY0" fmla="*/ 0 h 1286309"/>
                    <a:gd name="connsiteX1" fmla="*/ 27993 w 221394"/>
                    <a:gd name="connsiteY1" fmla="*/ 354562 h 1286309"/>
                    <a:gd name="connsiteX2" fmla="*/ 0 w 221394"/>
                    <a:gd name="connsiteY2" fmla="*/ 1286309 h 1286309"/>
                    <a:gd name="connsiteX3" fmla="*/ 184071 w 221394"/>
                    <a:gd name="connsiteY3" fmla="*/ 1165012 h 1286309"/>
                    <a:gd name="connsiteX4" fmla="*/ 221394 w 221394"/>
                    <a:gd name="connsiteY4" fmla="*/ 0 h 1286309"/>
                    <a:gd name="connsiteX0" fmla="*/ 249385 w 249385"/>
                    <a:gd name="connsiteY0" fmla="*/ 0 h 1286309"/>
                    <a:gd name="connsiteX1" fmla="*/ 0 w 249385"/>
                    <a:gd name="connsiteY1" fmla="*/ 419876 h 1286309"/>
                    <a:gd name="connsiteX2" fmla="*/ 27991 w 249385"/>
                    <a:gd name="connsiteY2" fmla="*/ 1286309 h 1286309"/>
                    <a:gd name="connsiteX3" fmla="*/ 212062 w 249385"/>
                    <a:gd name="connsiteY3" fmla="*/ 1165012 h 1286309"/>
                    <a:gd name="connsiteX4" fmla="*/ 249385 w 249385"/>
                    <a:gd name="connsiteY4" fmla="*/ 0 h 1286309"/>
                    <a:gd name="connsiteX0" fmla="*/ 249385 w 258716"/>
                    <a:gd name="connsiteY0" fmla="*/ 0 h 1286309"/>
                    <a:gd name="connsiteX1" fmla="*/ 0 w 258716"/>
                    <a:gd name="connsiteY1" fmla="*/ 419876 h 1286309"/>
                    <a:gd name="connsiteX2" fmla="*/ 27991 w 258716"/>
                    <a:gd name="connsiteY2" fmla="*/ 1286309 h 1286309"/>
                    <a:gd name="connsiteX3" fmla="*/ 258716 w 258716"/>
                    <a:gd name="connsiteY3" fmla="*/ 1081036 h 1286309"/>
                    <a:gd name="connsiteX4" fmla="*/ 249385 w 258716"/>
                    <a:gd name="connsiteY4" fmla="*/ 0 h 1286309"/>
                    <a:gd name="connsiteX0" fmla="*/ 230724 w 240055"/>
                    <a:gd name="connsiteY0" fmla="*/ 0 h 1286309"/>
                    <a:gd name="connsiteX1" fmla="*/ 0 w 240055"/>
                    <a:gd name="connsiteY1" fmla="*/ 382554 h 1286309"/>
                    <a:gd name="connsiteX2" fmla="*/ 9330 w 240055"/>
                    <a:gd name="connsiteY2" fmla="*/ 1286309 h 1286309"/>
                    <a:gd name="connsiteX3" fmla="*/ 240055 w 240055"/>
                    <a:gd name="connsiteY3" fmla="*/ 1081036 h 1286309"/>
                    <a:gd name="connsiteX4" fmla="*/ 230724 w 240055"/>
                    <a:gd name="connsiteY4" fmla="*/ 0 h 1286309"/>
                    <a:gd name="connsiteX0" fmla="*/ 230724 w 231621"/>
                    <a:gd name="connsiteY0" fmla="*/ 0 h 1286309"/>
                    <a:gd name="connsiteX1" fmla="*/ 0 w 231621"/>
                    <a:gd name="connsiteY1" fmla="*/ 382554 h 1286309"/>
                    <a:gd name="connsiteX2" fmla="*/ 9330 w 231621"/>
                    <a:gd name="connsiteY2" fmla="*/ 1286309 h 1286309"/>
                    <a:gd name="connsiteX3" fmla="*/ 230725 w 231621"/>
                    <a:gd name="connsiteY3" fmla="*/ 1015721 h 1286309"/>
                    <a:gd name="connsiteX4" fmla="*/ 230724 w 231621"/>
                    <a:gd name="connsiteY4" fmla="*/ 0 h 1286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1621" h="1286309">
                      <a:moveTo>
                        <a:pt x="230724" y="0"/>
                      </a:moveTo>
                      <a:lnTo>
                        <a:pt x="0" y="382554"/>
                      </a:lnTo>
                      <a:lnTo>
                        <a:pt x="9330" y="1286309"/>
                      </a:lnTo>
                      <a:lnTo>
                        <a:pt x="230725" y="1015721"/>
                      </a:lnTo>
                      <a:cubicBezTo>
                        <a:pt x="227615" y="655376"/>
                        <a:pt x="233834" y="360345"/>
                        <a:pt x="230724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5249C11-8029-4F8F-A803-2B9E6D453D00}"/>
                  </a:ext>
                </a:extLst>
              </p:cNvPr>
              <p:cNvSpPr txBox="1"/>
              <p:nvPr/>
            </p:nvSpPr>
            <p:spPr>
              <a:xfrm>
                <a:off x="7063805" y="5002671"/>
                <a:ext cx="1744824" cy="369332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>
                    <a:solidFill>
                      <a:schemeClr val="bg1"/>
                    </a:solidFill>
                  </a:rPr>
                  <a:t>BLACK-BOX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407A06D9-D146-427E-806D-84183B574C76}"/>
                </a:ext>
              </a:extLst>
            </p:cNvPr>
            <p:cNvCxnSpPr>
              <a:cxnSpLocks/>
            </p:cNvCxnSpPr>
            <p:nvPr/>
          </p:nvCxnSpPr>
          <p:spPr>
            <a:xfrm>
              <a:off x="6117164" y="5307345"/>
              <a:ext cx="63819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4648CD01-0973-41F1-BB65-7304DEA48B5C}"/>
                </a:ext>
              </a:extLst>
            </p:cNvPr>
            <p:cNvCxnSpPr>
              <a:cxnSpLocks/>
            </p:cNvCxnSpPr>
            <p:nvPr/>
          </p:nvCxnSpPr>
          <p:spPr>
            <a:xfrm>
              <a:off x="9650571" y="5307345"/>
              <a:ext cx="9036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ítulo 3">
            <a:extLst>
              <a:ext uri="{FF2B5EF4-FFF2-40B4-BE49-F238E27FC236}">
                <a16:creationId xmlns:a16="http://schemas.microsoft.com/office/drawing/2014/main" id="{B32B09B2-D2AC-4227-9533-1A76CA8DCEB5}"/>
              </a:ext>
            </a:extLst>
          </p:cNvPr>
          <p:cNvSpPr txBox="1">
            <a:spLocks/>
          </p:cNvSpPr>
          <p:nvPr/>
        </p:nvSpPr>
        <p:spPr>
          <a:xfrm>
            <a:off x="838200" y="408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black</a:t>
            </a:r>
            <a:r>
              <a:rPr lang="es-ES" dirty="0"/>
              <a:t> box </a:t>
            </a:r>
            <a:r>
              <a:rPr lang="es-ES" dirty="0" err="1"/>
              <a:t>problem</a:t>
            </a:r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B2B711-75EF-4FF4-85EA-EB7129B180B7}"/>
              </a:ext>
            </a:extLst>
          </p:cNvPr>
          <p:cNvSpPr txBox="1"/>
          <p:nvPr/>
        </p:nvSpPr>
        <p:spPr>
          <a:xfrm>
            <a:off x="3779073" y="2697156"/>
            <a:ext cx="43865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aim of the investigation is to make use of the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individual scores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at the postal review stage 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</a:t>
            </a:r>
            <a:r>
              <a:rPr lang="es-E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left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reproduce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observed distribution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after the panel discussion (right)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361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65FB0-E6E6-4EC9-992D-E875980A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Bias in peer review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04D012-BEAB-495B-89A0-E29F2BA85E17}"/>
              </a:ext>
            </a:extLst>
          </p:cNvPr>
          <p:cNvSpPr txBox="1"/>
          <p:nvPr/>
        </p:nvSpPr>
        <p:spPr>
          <a:xfrm>
            <a:off x="915377" y="3531322"/>
            <a:ext cx="1133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Biases</a:t>
            </a:r>
            <a:endParaRPr lang="en-US" sz="24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DBB041D-EA02-4C03-B64F-26A9219315F0}"/>
              </a:ext>
            </a:extLst>
          </p:cNvPr>
          <p:cNvSpPr txBox="1"/>
          <p:nvPr/>
        </p:nvSpPr>
        <p:spPr>
          <a:xfrm>
            <a:off x="3837921" y="2449703"/>
            <a:ext cx="1179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Negative</a:t>
            </a:r>
            <a:endParaRPr lang="en-US" sz="2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9933E7A-FE06-475C-85F3-4609D79A60B5}"/>
              </a:ext>
            </a:extLst>
          </p:cNvPr>
          <p:cNvSpPr txBox="1"/>
          <p:nvPr/>
        </p:nvSpPr>
        <p:spPr>
          <a:xfrm>
            <a:off x="3837921" y="3849002"/>
            <a:ext cx="1179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Positive</a:t>
            </a:r>
            <a:endParaRPr lang="en-US" sz="2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03DCAB2-38BB-4E82-863B-8119A5D1C489}"/>
              </a:ext>
            </a:extLst>
          </p:cNvPr>
          <p:cNvSpPr txBox="1"/>
          <p:nvPr/>
        </p:nvSpPr>
        <p:spPr>
          <a:xfrm>
            <a:off x="3837921" y="5464452"/>
            <a:ext cx="157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Ambivalent</a:t>
            </a:r>
            <a:endParaRPr lang="en-US" sz="2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E56489-2DED-4B21-9E5A-91C3AA9EC855}"/>
              </a:ext>
            </a:extLst>
          </p:cNvPr>
          <p:cNvSpPr txBox="1"/>
          <p:nvPr/>
        </p:nvSpPr>
        <p:spPr>
          <a:xfrm>
            <a:off x="5191397" y="3849002"/>
            <a:ext cx="4941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Old-</a:t>
            </a:r>
            <a:r>
              <a:rPr lang="es-ES" dirty="0" err="1"/>
              <a:t>Boysm</a:t>
            </a:r>
            <a:r>
              <a:rPr lang="es-ES" dirty="0"/>
              <a:t>: </a:t>
            </a:r>
            <a:r>
              <a:rPr lang="es-ES" dirty="0" err="1"/>
              <a:t>older</a:t>
            </a:r>
            <a:r>
              <a:rPr lang="es-ES" dirty="0"/>
              <a:t> </a:t>
            </a:r>
            <a:r>
              <a:rPr lang="es-ES" dirty="0" err="1"/>
              <a:t>researchers</a:t>
            </a:r>
            <a:r>
              <a:rPr lang="es-ES" dirty="0"/>
              <a:t> are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more </a:t>
            </a:r>
            <a:r>
              <a:rPr lang="es-ES" dirty="0" err="1"/>
              <a:t>expertise</a:t>
            </a:r>
            <a:r>
              <a:rPr lang="es-ES" dirty="0"/>
              <a:t>, </a:t>
            </a:r>
            <a:r>
              <a:rPr lang="es-ES" dirty="0" err="1"/>
              <a:t>thus</a:t>
            </a:r>
            <a:r>
              <a:rPr lang="es-ES" dirty="0"/>
              <a:t>,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tend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recieve</a:t>
            </a:r>
            <a:r>
              <a:rPr lang="es-ES" dirty="0"/>
              <a:t>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more positive than fair evaluation</a:t>
            </a: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9BAACC5-C9EB-4E91-92A6-C89AB37E603C}"/>
              </a:ext>
            </a:extLst>
          </p:cNvPr>
          <p:cNvSpPr txBox="1"/>
          <p:nvPr/>
        </p:nvSpPr>
        <p:spPr>
          <a:xfrm>
            <a:off x="5191397" y="5464452"/>
            <a:ext cx="607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Conservativism</a:t>
            </a:r>
            <a:r>
              <a:rPr lang="es-ES" dirty="0"/>
              <a:t>: novel </a:t>
            </a:r>
            <a:r>
              <a:rPr lang="es-ES" dirty="0" err="1"/>
              <a:t>proposal</a:t>
            </a:r>
            <a:r>
              <a:rPr lang="es-ES" dirty="0"/>
              <a:t> can </a:t>
            </a:r>
            <a:r>
              <a:rPr lang="es-ES" dirty="0" err="1"/>
              <a:t>either</a:t>
            </a:r>
            <a:r>
              <a:rPr lang="es-ES" dirty="0"/>
              <a:t> be </a:t>
            </a:r>
            <a:r>
              <a:rPr lang="es-ES" dirty="0" err="1"/>
              <a:t>positevely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negavitely</a:t>
            </a:r>
            <a:r>
              <a:rPr lang="es-ES" dirty="0"/>
              <a:t> </a:t>
            </a:r>
            <a:r>
              <a:rPr lang="es-ES" dirty="0" err="1"/>
              <a:t>trated</a:t>
            </a:r>
            <a:r>
              <a:rPr lang="es-ES" dirty="0"/>
              <a:t> </a:t>
            </a:r>
            <a:r>
              <a:rPr lang="es-ES" dirty="0" err="1"/>
              <a:t>depending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conditions</a:t>
            </a:r>
            <a:endParaRPr lang="en-U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F1FECEC-6FAC-45E3-B871-D4A16B0273BE}"/>
              </a:ext>
            </a:extLst>
          </p:cNvPr>
          <p:cNvSpPr txBox="1"/>
          <p:nvPr/>
        </p:nvSpPr>
        <p:spPr>
          <a:xfrm>
            <a:off x="4935574" y="2467931"/>
            <a:ext cx="627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Gender</a:t>
            </a:r>
            <a:r>
              <a:rPr lang="es-ES" dirty="0"/>
              <a:t> </a:t>
            </a:r>
            <a:r>
              <a:rPr lang="es-ES" dirty="0" err="1"/>
              <a:t>bias</a:t>
            </a:r>
            <a:r>
              <a:rPr lang="es-ES" dirty="0"/>
              <a:t>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women to receive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more severe than fair evaluation of submissions.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DAEEAD8A-0B47-4D5A-B33E-D43CFBBEF7DE}"/>
              </a:ext>
            </a:extLst>
          </p:cNvPr>
          <p:cNvSpPr/>
          <p:nvPr/>
        </p:nvSpPr>
        <p:spPr>
          <a:xfrm>
            <a:off x="3264322" y="2664256"/>
            <a:ext cx="400110" cy="3000251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Imagen 22" descr="Imagen que contiene báscula, dispositivo, tabla, oscuro&#10;&#10;Descripción generada automáticamente">
            <a:extLst>
              <a:ext uri="{FF2B5EF4-FFF2-40B4-BE49-F238E27FC236}">
                <a16:creationId xmlns:a16="http://schemas.microsoft.com/office/drawing/2014/main" id="{13388844-B9DE-4C99-963E-86A835E84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19" y="3296806"/>
            <a:ext cx="1534106" cy="1904612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FB7F09-32D4-41CE-BFB9-58767E109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2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9A48AD2-CF1B-4DA8-8A5B-BBBDD1F2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Social </a:t>
            </a:r>
            <a:r>
              <a:rPr lang="es-ES" dirty="0" err="1"/>
              <a:t>influence</a:t>
            </a:r>
            <a:r>
              <a:rPr lang="es-ES" dirty="0"/>
              <a:t> </a:t>
            </a:r>
            <a:r>
              <a:rPr lang="es-ES" dirty="0" err="1"/>
              <a:t>dynamics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90499A6-68B1-4411-BE95-6C8BABCA4782}"/>
              </a:ext>
            </a:extLst>
          </p:cNvPr>
          <p:cNvSpPr txBox="1"/>
          <p:nvPr/>
        </p:nvSpPr>
        <p:spPr>
          <a:xfrm>
            <a:off x="1537855" y="1821981"/>
            <a:ext cx="296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/>
              <a:t>Assimilative influence</a:t>
            </a:r>
          </a:p>
        </p:txBody>
      </p:sp>
      <p:pic>
        <p:nvPicPr>
          <p:cNvPr id="2054" name="Picture 6" descr="Circle Logo 825*766 transprent Png Free Download - Orange, Circle ...">
            <a:extLst>
              <a:ext uri="{FF2B5EF4-FFF2-40B4-BE49-F238E27FC236}">
                <a16:creationId xmlns:a16="http://schemas.microsoft.com/office/drawing/2014/main" id="{0960B734-89BF-4E31-B40C-D6F87D940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539" y="2630722"/>
            <a:ext cx="22193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4F1855D-EC12-4B32-A8FB-1005BB037B5F}"/>
              </a:ext>
            </a:extLst>
          </p:cNvPr>
          <p:cNvSpPr txBox="1"/>
          <p:nvPr/>
        </p:nvSpPr>
        <p:spPr>
          <a:xfrm>
            <a:off x="1342536" y="5166491"/>
            <a:ext cx="3359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Minimize the individual disagreement towards others by been influenced by the group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8A133318-B36A-4B0B-8A7C-870D4A164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0600" y="3049664"/>
            <a:ext cx="1524676" cy="163845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C7B33B-BC25-44A6-BBEC-9C64C0C3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8</a:t>
            </a:fld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B65CAB4-2F21-4058-B73B-1E2D7F4846DC}"/>
              </a:ext>
            </a:extLst>
          </p:cNvPr>
          <p:cNvSpPr txBox="1"/>
          <p:nvPr/>
        </p:nvSpPr>
        <p:spPr>
          <a:xfrm>
            <a:off x="7801806" y="1814020"/>
            <a:ext cx="296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/>
              <a:t>Panel chair role</a:t>
            </a: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36F390D0-5D0B-483C-8E34-803C4361A1F3}"/>
              </a:ext>
            </a:extLst>
          </p:cNvPr>
          <p:cNvSpPr/>
          <p:nvPr/>
        </p:nvSpPr>
        <p:spPr>
          <a:xfrm>
            <a:off x="9810750" y="5581043"/>
            <a:ext cx="1657350" cy="261412"/>
          </a:xfrm>
          <a:custGeom>
            <a:avLst/>
            <a:gdLst>
              <a:gd name="connsiteX0" fmla="*/ 0 w 1657350"/>
              <a:gd name="connsiteY0" fmla="*/ 133350 h 261412"/>
              <a:gd name="connsiteX1" fmla="*/ 657225 w 1657350"/>
              <a:gd name="connsiteY1" fmla="*/ 142875 h 261412"/>
              <a:gd name="connsiteX2" fmla="*/ 828675 w 1657350"/>
              <a:gd name="connsiteY2" fmla="*/ 104775 h 261412"/>
              <a:gd name="connsiteX3" fmla="*/ 819150 w 1657350"/>
              <a:gd name="connsiteY3" fmla="*/ 57150 h 261412"/>
              <a:gd name="connsiteX4" fmla="*/ 781050 w 1657350"/>
              <a:gd name="connsiteY4" fmla="*/ 19050 h 261412"/>
              <a:gd name="connsiteX5" fmla="*/ 714375 w 1657350"/>
              <a:gd name="connsiteY5" fmla="*/ 0 h 261412"/>
              <a:gd name="connsiteX6" fmla="*/ 581025 w 1657350"/>
              <a:gd name="connsiteY6" fmla="*/ 19050 h 261412"/>
              <a:gd name="connsiteX7" fmla="*/ 561975 w 1657350"/>
              <a:gd name="connsiteY7" fmla="*/ 47625 h 261412"/>
              <a:gd name="connsiteX8" fmla="*/ 571500 w 1657350"/>
              <a:gd name="connsiteY8" fmla="*/ 142875 h 261412"/>
              <a:gd name="connsiteX9" fmla="*/ 600075 w 1657350"/>
              <a:gd name="connsiteY9" fmla="*/ 171450 h 261412"/>
              <a:gd name="connsiteX10" fmla="*/ 619125 w 1657350"/>
              <a:gd name="connsiteY10" fmla="*/ 209550 h 261412"/>
              <a:gd name="connsiteX11" fmla="*/ 685800 w 1657350"/>
              <a:gd name="connsiteY11" fmla="*/ 228600 h 261412"/>
              <a:gd name="connsiteX12" fmla="*/ 828675 w 1657350"/>
              <a:gd name="connsiteY12" fmla="*/ 209550 h 261412"/>
              <a:gd name="connsiteX13" fmla="*/ 857250 w 1657350"/>
              <a:gd name="connsiteY13" fmla="*/ 190500 h 261412"/>
              <a:gd name="connsiteX14" fmla="*/ 885825 w 1657350"/>
              <a:gd name="connsiteY14" fmla="*/ 180975 h 261412"/>
              <a:gd name="connsiteX15" fmla="*/ 895350 w 1657350"/>
              <a:gd name="connsiteY15" fmla="*/ 152400 h 261412"/>
              <a:gd name="connsiteX16" fmla="*/ 895350 w 1657350"/>
              <a:gd name="connsiteY16" fmla="*/ 19050 h 261412"/>
              <a:gd name="connsiteX17" fmla="*/ 866775 w 1657350"/>
              <a:gd name="connsiteY17" fmla="*/ 9525 h 261412"/>
              <a:gd name="connsiteX18" fmla="*/ 828675 w 1657350"/>
              <a:gd name="connsiteY18" fmla="*/ 0 h 261412"/>
              <a:gd name="connsiteX19" fmla="*/ 733425 w 1657350"/>
              <a:gd name="connsiteY19" fmla="*/ 38100 h 261412"/>
              <a:gd name="connsiteX20" fmla="*/ 714375 w 1657350"/>
              <a:gd name="connsiteY20" fmla="*/ 95250 h 261412"/>
              <a:gd name="connsiteX21" fmla="*/ 752475 w 1657350"/>
              <a:gd name="connsiteY21" fmla="*/ 219075 h 261412"/>
              <a:gd name="connsiteX22" fmla="*/ 781050 w 1657350"/>
              <a:gd name="connsiteY22" fmla="*/ 228600 h 261412"/>
              <a:gd name="connsiteX23" fmla="*/ 809625 w 1657350"/>
              <a:gd name="connsiteY23" fmla="*/ 257175 h 261412"/>
              <a:gd name="connsiteX24" fmla="*/ 981075 w 1657350"/>
              <a:gd name="connsiteY24" fmla="*/ 238125 h 261412"/>
              <a:gd name="connsiteX25" fmla="*/ 990600 w 1657350"/>
              <a:gd name="connsiteY25" fmla="*/ 209550 h 261412"/>
              <a:gd name="connsiteX26" fmla="*/ 1019175 w 1657350"/>
              <a:gd name="connsiteY26" fmla="*/ 190500 h 261412"/>
              <a:gd name="connsiteX27" fmla="*/ 1038225 w 1657350"/>
              <a:gd name="connsiteY27" fmla="*/ 133350 h 261412"/>
              <a:gd name="connsiteX28" fmla="*/ 1019175 w 1657350"/>
              <a:gd name="connsiteY28" fmla="*/ 85725 h 261412"/>
              <a:gd name="connsiteX29" fmla="*/ 990600 w 1657350"/>
              <a:gd name="connsiteY29" fmla="*/ 57150 h 261412"/>
              <a:gd name="connsiteX30" fmla="*/ 904875 w 1657350"/>
              <a:gd name="connsiteY30" fmla="*/ 38100 h 261412"/>
              <a:gd name="connsiteX31" fmla="*/ 800100 w 1657350"/>
              <a:gd name="connsiteY31" fmla="*/ 47625 h 261412"/>
              <a:gd name="connsiteX32" fmla="*/ 809625 w 1657350"/>
              <a:gd name="connsiteY32" fmla="*/ 142875 h 261412"/>
              <a:gd name="connsiteX33" fmla="*/ 857250 w 1657350"/>
              <a:gd name="connsiteY33" fmla="*/ 190500 h 261412"/>
              <a:gd name="connsiteX34" fmla="*/ 885825 w 1657350"/>
              <a:gd name="connsiteY34" fmla="*/ 219075 h 261412"/>
              <a:gd name="connsiteX35" fmla="*/ 923925 w 1657350"/>
              <a:gd name="connsiteY35" fmla="*/ 228600 h 261412"/>
              <a:gd name="connsiteX36" fmla="*/ 952500 w 1657350"/>
              <a:gd name="connsiteY36" fmla="*/ 238125 h 261412"/>
              <a:gd name="connsiteX37" fmla="*/ 1038225 w 1657350"/>
              <a:gd name="connsiteY37" fmla="*/ 228600 h 261412"/>
              <a:gd name="connsiteX38" fmla="*/ 1095375 w 1657350"/>
              <a:gd name="connsiteY38" fmla="*/ 190500 h 261412"/>
              <a:gd name="connsiteX39" fmla="*/ 1085850 w 1657350"/>
              <a:gd name="connsiteY39" fmla="*/ 95250 h 261412"/>
              <a:gd name="connsiteX40" fmla="*/ 1057275 w 1657350"/>
              <a:gd name="connsiteY40" fmla="*/ 66675 h 261412"/>
              <a:gd name="connsiteX41" fmla="*/ 990600 w 1657350"/>
              <a:gd name="connsiteY41" fmla="*/ 38100 h 261412"/>
              <a:gd name="connsiteX42" fmla="*/ 952500 w 1657350"/>
              <a:gd name="connsiteY42" fmla="*/ 19050 h 261412"/>
              <a:gd name="connsiteX43" fmla="*/ 876300 w 1657350"/>
              <a:gd name="connsiteY43" fmla="*/ 28575 h 261412"/>
              <a:gd name="connsiteX44" fmla="*/ 885825 w 1657350"/>
              <a:gd name="connsiteY44" fmla="*/ 76200 h 261412"/>
              <a:gd name="connsiteX45" fmla="*/ 895350 w 1657350"/>
              <a:gd name="connsiteY45" fmla="*/ 114300 h 261412"/>
              <a:gd name="connsiteX46" fmla="*/ 923925 w 1657350"/>
              <a:gd name="connsiteY46" fmla="*/ 123825 h 261412"/>
              <a:gd name="connsiteX47" fmla="*/ 1019175 w 1657350"/>
              <a:gd name="connsiteY47" fmla="*/ 171450 h 261412"/>
              <a:gd name="connsiteX48" fmla="*/ 1495425 w 1657350"/>
              <a:gd name="connsiteY48" fmla="*/ 161925 h 261412"/>
              <a:gd name="connsiteX49" fmla="*/ 1543050 w 1657350"/>
              <a:gd name="connsiteY49" fmla="*/ 152400 h 261412"/>
              <a:gd name="connsiteX50" fmla="*/ 1657350 w 1657350"/>
              <a:gd name="connsiteY50" fmla="*/ 152400 h 26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657350" h="261412">
                <a:moveTo>
                  <a:pt x="0" y="133350"/>
                </a:moveTo>
                <a:lnTo>
                  <a:pt x="657225" y="142875"/>
                </a:lnTo>
                <a:cubicBezTo>
                  <a:pt x="814224" y="142875"/>
                  <a:pt x="782926" y="173398"/>
                  <a:pt x="828675" y="104775"/>
                </a:cubicBezTo>
                <a:cubicBezTo>
                  <a:pt x="825500" y="88900"/>
                  <a:pt x="827012" y="71302"/>
                  <a:pt x="819150" y="57150"/>
                </a:cubicBezTo>
                <a:cubicBezTo>
                  <a:pt x="810428" y="41450"/>
                  <a:pt x="795665" y="29489"/>
                  <a:pt x="781050" y="19050"/>
                </a:cubicBezTo>
                <a:cubicBezTo>
                  <a:pt x="773692" y="13794"/>
                  <a:pt x="718359" y="996"/>
                  <a:pt x="714375" y="0"/>
                </a:cubicBezTo>
                <a:cubicBezTo>
                  <a:pt x="669925" y="6350"/>
                  <a:pt x="623882" y="5657"/>
                  <a:pt x="581025" y="19050"/>
                </a:cubicBezTo>
                <a:cubicBezTo>
                  <a:pt x="570098" y="22465"/>
                  <a:pt x="562853" y="36211"/>
                  <a:pt x="561975" y="47625"/>
                </a:cubicBezTo>
                <a:cubicBezTo>
                  <a:pt x="559528" y="79439"/>
                  <a:pt x="562116" y="112378"/>
                  <a:pt x="571500" y="142875"/>
                </a:cubicBezTo>
                <a:cubicBezTo>
                  <a:pt x="575461" y="155750"/>
                  <a:pt x="592245" y="160489"/>
                  <a:pt x="600075" y="171450"/>
                </a:cubicBezTo>
                <a:cubicBezTo>
                  <a:pt x="608328" y="183004"/>
                  <a:pt x="609085" y="199510"/>
                  <a:pt x="619125" y="209550"/>
                </a:cubicBezTo>
                <a:cubicBezTo>
                  <a:pt x="623680" y="214105"/>
                  <a:pt x="685470" y="228518"/>
                  <a:pt x="685800" y="228600"/>
                </a:cubicBezTo>
                <a:cubicBezTo>
                  <a:pt x="733425" y="222250"/>
                  <a:pt x="781773" y="219973"/>
                  <a:pt x="828675" y="209550"/>
                </a:cubicBezTo>
                <a:cubicBezTo>
                  <a:pt x="839850" y="207067"/>
                  <a:pt x="847011" y="195620"/>
                  <a:pt x="857250" y="190500"/>
                </a:cubicBezTo>
                <a:cubicBezTo>
                  <a:pt x="866230" y="186010"/>
                  <a:pt x="876300" y="184150"/>
                  <a:pt x="885825" y="180975"/>
                </a:cubicBezTo>
                <a:cubicBezTo>
                  <a:pt x="889000" y="171450"/>
                  <a:pt x="892592" y="162054"/>
                  <a:pt x="895350" y="152400"/>
                </a:cubicBezTo>
                <a:cubicBezTo>
                  <a:pt x="908842" y="105178"/>
                  <a:pt x="915371" y="74108"/>
                  <a:pt x="895350" y="19050"/>
                </a:cubicBezTo>
                <a:cubicBezTo>
                  <a:pt x="891919" y="9614"/>
                  <a:pt x="876429" y="12283"/>
                  <a:pt x="866775" y="9525"/>
                </a:cubicBezTo>
                <a:cubicBezTo>
                  <a:pt x="854188" y="5929"/>
                  <a:pt x="841375" y="3175"/>
                  <a:pt x="828675" y="0"/>
                </a:cubicBezTo>
                <a:cubicBezTo>
                  <a:pt x="824123" y="1517"/>
                  <a:pt x="742768" y="25642"/>
                  <a:pt x="733425" y="38100"/>
                </a:cubicBezTo>
                <a:cubicBezTo>
                  <a:pt x="721377" y="54164"/>
                  <a:pt x="714375" y="95250"/>
                  <a:pt x="714375" y="95250"/>
                </a:cubicBezTo>
                <a:cubicBezTo>
                  <a:pt x="718223" y="114491"/>
                  <a:pt x="721633" y="194401"/>
                  <a:pt x="752475" y="219075"/>
                </a:cubicBezTo>
                <a:cubicBezTo>
                  <a:pt x="760315" y="225347"/>
                  <a:pt x="771525" y="225425"/>
                  <a:pt x="781050" y="228600"/>
                </a:cubicBezTo>
                <a:cubicBezTo>
                  <a:pt x="790575" y="238125"/>
                  <a:pt x="796237" y="255687"/>
                  <a:pt x="809625" y="257175"/>
                </a:cubicBezTo>
                <a:cubicBezTo>
                  <a:pt x="901361" y="267368"/>
                  <a:pt x="920083" y="258456"/>
                  <a:pt x="981075" y="238125"/>
                </a:cubicBezTo>
                <a:cubicBezTo>
                  <a:pt x="984250" y="228600"/>
                  <a:pt x="984328" y="217390"/>
                  <a:pt x="990600" y="209550"/>
                </a:cubicBezTo>
                <a:cubicBezTo>
                  <a:pt x="997751" y="200611"/>
                  <a:pt x="1013108" y="200208"/>
                  <a:pt x="1019175" y="190500"/>
                </a:cubicBezTo>
                <a:cubicBezTo>
                  <a:pt x="1029818" y="173472"/>
                  <a:pt x="1038225" y="133350"/>
                  <a:pt x="1038225" y="133350"/>
                </a:cubicBezTo>
                <a:cubicBezTo>
                  <a:pt x="1031875" y="117475"/>
                  <a:pt x="1028237" y="100224"/>
                  <a:pt x="1019175" y="85725"/>
                </a:cubicBezTo>
                <a:cubicBezTo>
                  <a:pt x="1012036" y="74302"/>
                  <a:pt x="1002296" y="63833"/>
                  <a:pt x="990600" y="57150"/>
                </a:cubicBezTo>
                <a:cubicBezTo>
                  <a:pt x="983357" y="53011"/>
                  <a:pt x="907753" y="38676"/>
                  <a:pt x="904875" y="38100"/>
                </a:cubicBezTo>
                <a:cubicBezTo>
                  <a:pt x="869950" y="41275"/>
                  <a:pt x="823690" y="21676"/>
                  <a:pt x="800100" y="47625"/>
                </a:cubicBezTo>
                <a:cubicBezTo>
                  <a:pt x="778636" y="71235"/>
                  <a:pt x="802450" y="111784"/>
                  <a:pt x="809625" y="142875"/>
                </a:cubicBezTo>
                <a:cubicBezTo>
                  <a:pt x="816277" y="171702"/>
                  <a:pt x="837898" y="174373"/>
                  <a:pt x="857250" y="190500"/>
                </a:cubicBezTo>
                <a:cubicBezTo>
                  <a:pt x="867598" y="199124"/>
                  <a:pt x="874129" y="212392"/>
                  <a:pt x="885825" y="219075"/>
                </a:cubicBezTo>
                <a:cubicBezTo>
                  <a:pt x="897191" y="225570"/>
                  <a:pt x="911338" y="225004"/>
                  <a:pt x="923925" y="228600"/>
                </a:cubicBezTo>
                <a:cubicBezTo>
                  <a:pt x="933579" y="231358"/>
                  <a:pt x="942975" y="234950"/>
                  <a:pt x="952500" y="238125"/>
                </a:cubicBezTo>
                <a:cubicBezTo>
                  <a:pt x="981075" y="234950"/>
                  <a:pt x="1010950" y="237692"/>
                  <a:pt x="1038225" y="228600"/>
                </a:cubicBezTo>
                <a:cubicBezTo>
                  <a:pt x="1059945" y="221360"/>
                  <a:pt x="1095375" y="190500"/>
                  <a:pt x="1095375" y="190500"/>
                </a:cubicBezTo>
                <a:cubicBezTo>
                  <a:pt x="1092200" y="158750"/>
                  <a:pt x="1095234" y="125747"/>
                  <a:pt x="1085850" y="95250"/>
                </a:cubicBezTo>
                <a:cubicBezTo>
                  <a:pt x="1081889" y="82375"/>
                  <a:pt x="1068236" y="74505"/>
                  <a:pt x="1057275" y="66675"/>
                </a:cubicBezTo>
                <a:cubicBezTo>
                  <a:pt x="1025685" y="44110"/>
                  <a:pt x="1021692" y="51425"/>
                  <a:pt x="990600" y="38100"/>
                </a:cubicBezTo>
                <a:cubicBezTo>
                  <a:pt x="977549" y="32507"/>
                  <a:pt x="965200" y="25400"/>
                  <a:pt x="952500" y="19050"/>
                </a:cubicBezTo>
                <a:lnTo>
                  <a:pt x="876300" y="28575"/>
                </a:lnTo>
                <a:cubicBezTo>
                  <a:pt x="864008" y="39111"/>
                  <a:pt x="882313" y="60396"/>
                  <a:pt x="885825" y="76200"/>
                </a:cubicBezTo>
                <a:cubicBezTo>
                  <a:pt x="888665" y="88979"/>
                  <a:pt x="887172" y="104078"/>
                  <a:pt x="895350" y="114300"/>
                </a:cubicBezTo>
                <a:cubicBezTo>
                  <a:pt x="901622" y="122140"/>
                  <a:pt x="915148" y="118949"/>
                  <a:pt x="923925" y="123825"/>
                </a:cubicBezTo>
                <a:cubicBezTo>
                  <a:pt x="1016710" y="175372"/>
                  <a:pt x="944716" y="152835"/>
                  <a:pt x="1019175" y="171450"/>
                </a:cubicBezTo>
                <a:lnTo>
                  <a:pt x="1495425" y="161925"/>
                </a:lnTo>
                <a:cubicBezTo>
                  <a:pt x="1511604" y="161337"/>
                  <a:pt x="1526889" y="153351"/>
                  <a:pt x="1543050" y="152400"/>
                </a:cubicBezTo>
                <a:cubicBezTo>
                  <a:pt x="1581084" y="150163"/>
                  <a:pt x="1619250" y="152400"/>
                  <a:pt x="1657350" y="15240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AC405A9-80F7-48D8-8C3F-7A59B8ED212F}"/>
              </a:ext>
            </a:extLst>
          </p:cNvPr>
          <p:cNvCxnSpPr/>
          <p:nvPr/>
        </p:nvCxnSpPr>
        <p:spPr>
          <a:xfrm>
            <a:off x="6609519" y="5687072"/>
            <a:ext cx="200108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6D32956-037D-456F-A4BD-671067AD64D0}"/>
              </a:ext>
            </a:extLst>
          </p:cNvPr>
          <p:cNvSpPr txBox="1"/>
          <p:nvPr/>
        </p:nvSpPr>
        <p:spPr>
          <a:xfrm>
            <a:off x="9915525" y="49744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Unstructured</a:t>
            </a:r>
            <a:endParaRPr lang="en-U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B7B5A58-4740-49C6-B68B-F7F0FCA8D51C}"/>
              </a:ext>
            </a:extLst>
          </p:cNvPr>
          <p:cNvSpPr txBox="1"/>
          <p:nvPr/>
        </p:nvSpPr>
        <p:spPr>
          <a:xfrm>
            <a:off x="6988609" y="4991010"/>
            <a:ext cx="1626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</a:t>
            </a:r>
            <a:r>
              <a:rPr lang="en-IE" sz="1800" dirty="0"/>
              <a:t>tructured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1F334-B82D-4F73-82BA-862A351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Methods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54EFFDE-E671-434E-8034-D0E89196B4EA}"/>
              </a:ext>
            </a:extLst>
          </p:cNvPr>
          <p:cNvSpPr txBox="1"/>
          <p:nvPr/>
        </p:nvSpPr>
        <p:spPr>
          <a:xfrm>
            <a:off x="538330" y="2396501"/>
            <a:ext cx="3191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Qualitative</a:t>
            </a:r>
            <a:r>
              <a:rPr lang="es-ES" sz="2400" dirty="0"/>
              <a:t> </a:t>
            </a:r>
            <a:r>
              <a:rPr lang="es-ES" sz="2400" dirty="0" err="1"/>
              <a:t>coding</a:t>
            </a:r>
            <a:endParaRPr lang="en-US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ACEBC24-A344-4062-9D8C-4E40AB90E1DD}"/>
              </a:ext>
            </a:extLst>
          </p:cNvPr>
          <p:cNvSpPr txBox="1"/>
          <p:nvPr/>
        </p:nvSpPr>
        <p:spPr>
          <a:xfrm>
            <a:off x="4249306" y="1443646"/>
            <a:ext cx="3831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Social </a:t>
            </a:r>
            <a:r>
              <a:rPr lang="es-ES" sz="2800" b="1" dirty="0" err="1"/>
              <a:t>simulation</a:t>
            </a:r>
            <a:r>
              <a:rPr lang="es-ES" sz="2800" b="1" dirty="0"/>
              <a:t> </a:t>
            </a:r>
          </a:p>
          <a:p>
            <a:pPr algn="ctr"/>
            <a:r>
              <a:rPr lang="es-ES" sz="2800" b="1" dirty="0"/>
              <a:t>(</a:t>
            </a:r>
            <a:r>
              <a:rPr lang="es-ES" sz="2800" b="1" dirty="0" err="1"/>
              <a:t>Agent</a:t>
            </a:r>
            <a:r>
              <a:rPr lang="es-ES" sz="2800" b="1" dirty="0"/>
              <a:t> </a:t>
            </a:r>
            <a:r>
              <a:rPr lang="es-ES" sz="2800" b="1" dirty="0" err="1"/>
              <a:t>Based</a:t>
            </a:r>
            <a:r>
              <a:rPr lang="es-ES" sz="2800" b="1" dirty="0"/>
              <a:t> </a:t>
            </a:r>
            <a:r>
              <a:rPr lang="es-ES" sz="2800" b="1" dirty="0" err="1"/>
              <a:t>Modelling</a:t>
            </a:r>
            <a:r>
              <a:rPr lang="es-ES" sz="2800" b="1" dirty="0"/>
              <a:t>)</a:t>
            </a:r>
            <a:endParaRPr lang="en-US" sz="28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AC3807F-54CF-4BD1-AB26-028628AD2CEF}"/>
              </a:ext>
            </a:extLst>
          </p:cNvPr>
          <p:cNvSpPr txBox="1"/>
          <p:nvPr/>
        </p:nvSpPr>
        <p:spPr>
          <a:xfrm>
            <a:off x="8862756" y="2393779"/>
            <a:ext cx="2484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Similarity</a:t>
            </a:r>
            <a:r>
              <a:rPr lang="es-ES" sz="2400" dirty="0"/>
              <a:t> </a:t>
            </a:r>
            <a:r>
              <a:rPr lang="es-ES" sz="2400" dirty="0" err="1"/>
              <a:t>Index</a:t>
            </a:r>
            <a:endParaRPr lang="en-US" sz="2400" dirty="0"/>
          </a:p>
        </p:txBody>
      </p:sp>
      <p:pic>
        <p:nvPicPr>
          <p:cNvPr id="40" name="Picture 4" descr="Emotion Feedback Scale On White Background. Angry, Sad, Neutral ...">
            <a:extLst>
              <a:ext uri="{FF2B5EF4-FFF2-40B4-BE49-F238E27FC236}">
                <a16:creationId xmlns:a16="http://schemas.microsoft.com/office/drawing/2014/main" id="{574E40FD-179F-47DC-B507-256CD9D91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6" t="30714" r="8497" b="51195"/>
          <a:stretch/>
        </p:blipFill>
        <p:spPr bwMode="auto">
          <a:xfrm>
            <a:off x="538330" y="3563545"/>
            <a:ext cx="3519675" cy="92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AF362133-9DBF-4D08-9F4E-AFD9A85C73A2}"/>
              </a:ext>
            </a:extLst>
          </p:cNvPr>
          <p:cNvGrpSpPr/>
          <p:nvPr/>
        </p:nvGrpSpPr>
        <p:grpSpPr>
          <a:xfrm>
            <a:off x="8658628" y="3108376"/>
            <a:ext cx="2765661" cy="1836629"/>
            <a:chOff x="8390152" y="3949375"/>
            <a:chExt cx="2765661" cy="1836629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0E8B289-9E56-495C-85B6-E8579D34517B}"/>
                </a:ext>
              </a:extLst>
            </p:cNvPr>
            <p:cNvGrpSpPr/>
            <p:nvPr/>
          </p:nvGrpSpPr>
          <p:grpSpPr>
            <a:xfrm>
              <a:off x="8390152" y="3949375"/>
              <a:ext cx="2765661" cy="1836629"/>
              <a:chOff x="0" y="42070"/>
              <a:chExt cx="16962438" cy="6844504"/>
            </a:xfrm>
          </p:grpSpPr>
          <p:pic>
            <p:nvPicPr>
              <p:cNvPr id="27" name="Imagen 1">
                <a:extLst>
                  <a:ext uri="{FF2B5EF4-FFF2-40B4-BE49-F238E27FC236}">
                    <a16:creationId xmlns:a16="http://schemas.microsoft.com/office/drawing/2014/main" id="{FA8567C7-375E-4364-81C7-33FF17C95E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9" y="42070"/>
                <a:ext cx="5608638" cy="2141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Imagen 21">
                <a:extLst>
                  <a:ext uri="{FF2B5EF4-FFF2-40B4-BE49-F238E27FC236}">
                    <a16:creationId xmlns:a16="http://schemas.microsoft.com/office/drawing/2014/main" id="{416C5295-E73A-47A6-9662-225E775D07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422128"/>
                <a:ext cx="5608638" cy="2141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Imagen 22">
                <a:extLst>
                  <a:ext uri="{FF2B5EF4-FFF2-40B4-BE49-F238E27FC236}">
                    <a16:creationId xmlns:a16="http://schemas.microsoft.com/office/drawing/2014/main" id="{54BEE46F-BB92-4129-B566-2366EA83C1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4745036"/>
                <a:ext cx="5608638" cy="2141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Imagen 10">
                <a:extLst>
                  <a:ext uri="{FF2B5EF4-FFF2-40B4-BE49-F238E27FC236}">
                    <a16:creationId xmlns:a16="http://schemas.microsoft.com/office/drawing/2014/main" id="{6AB86D35-EB75-470D-A4B9-08BD8D0F7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53800" y="295268"/>
                <a:ext cx="5608638" cy="2141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Imagen 13">
                <a:extLst>
                  <a:ext uri="{FF2B5EF4-FFF2-40B4-BE49-F238E27FC236}">
                    <a16:creationId xmlns:a16="http://schemas.microsoft.com/office/drawing/2014/main" id="{B7658BFF-6612-403C-8490-0061D61BAA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53800" y="2598737"/>
                <a:ext cx="5608638" cy="2141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Imagen 17">
                <a:extLst>
                  <a:ext uri="{FF2B5EF4-FFF2-40B4-BE49-F238E27FC236}">
                    <a16:creationId xmlns:a16="http://schemas.microsoft.com/office/drawing/2014/main" id="{12F25130-EE62-4C5B-82A2-8E94D30DA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3717" y="4709316"/>
                <a:ext cx="5608638" cy="2141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Imagen 18">
                <a:extLst>
                  <a:ext uri="{FF2B5EF4-FFF2-40B4-BE49-F238E27FC236}">
                    <a16:creationId xmlns:a16="http://schemas.microsoft.com/office/drawing/2014/main" id="{4BC2E3DB-2829-40AD-98CC-9C5B7009D2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5079" y="151607"/>
                <a:ext cx="5608638" cy="2141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Imagen 19">
                <a:extLst>
                  <a:ext uri="{FF2B5EF4-FFF2-40B4-BE49-F238E27FC236}">
                    <a16:creationId xmlns:a16="http://schemas.microsoft.com/office/drawing/2014/main" id="{E6F9A7C7-4D69-4ED8-890C-C1EB21B812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8638" y="2462213"/>
                <a:ext cx="5608638" cy="2141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Imagen 20">
                <a:extLst>
                  <a:ext uri="{FF2B5EF4-FFF2-40B4-BE49-F238E27FC236}">
                    <a16:creationId xmlns:a16="http://schemas.microsoft.com/office/drawing/2014/main" id="{8A9FD2DC-6DA7-49B0-9089-8AB1CA642F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8638" y="4709317"/>
                <a:ext cx="5608638" cy="2141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4AD4F9B-40AC-4910-B4BF-5B0950CFEACC}"/>
                </a:ext>
              </a:extLst>
            </p:cNvPr>
            <p:cNvSpPr txBox="1"/>
            <p:nvPr/>
          </p:nvSpPr>
          <p:spPr>
            <a:xfrm>
              <a:off x="9467321" y="4147226"/>
              <a:ext cx="7380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600" b="1" dirty="0"/>
                <a:t>?</a:t>
              </a:r>
              <a:endParaRPr lang="en-US" sz="9600" b="1" dirty="0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7935318F-7581-4B37-8ACF-1FC1BC66A511}"/>
              </a:ext>
            </a:extLst>
          </p:cNvPr>
          <p:cNvGrpSpPr/>
          <p:nvPr/>
        </p:nvGrpSpPr>
        <p:grpSpPr>
          <a:xfrm>
            <a:off x="4220707" y="2816324"/>
            <a:ext cx="3750586" cy="2969561"/>
            <a:chOff x="3735136" y="2142490"/>
            <a:chExt cx="4476369" cy="3261758"/>
          </a:xfrm>
        </p:grpSpPr>
        <p:pic>
          <p:nvPicPr>
            <p:cNvPr id="19" name="Imagen 18" descr="Imagen de la pantalla de un computador&#10;&#10;Descripción generada automáticamente con confianza baja">
              <a:extLst>
                <a:ext uri="{FF2B5EF4-FFF2-40B4-BE49-F238E27FC236}">
                  <a16:creationId xmlns:a16="http://schemas.microsoft.com/office/drawing/2014/main" id="{FEDA5B81-799B-47DC-A451-9CC3D767E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136" y="2142490"/>
              <a:ext cx="4476369" cy="3261758"/>
            </a:xfrm>
            <a:prstGeom prst="rect">
              <a:avLst/>
            </a:prstGeom>
          </p:spPr>
        </p:pic>
        <p:pic>
          <p:nvPicPr>
            <p:cNvPr id="20" name="Imagen 19" descr="Diagrama&#10;&#10;Descripción generada automáticamente">
              <a:extLst>
                <a:ext uri="{FF2B5EF4-FFF2-40B4-BE49-F238E27FC236}">
                  <a16:creationId xmlns:a16="http://schemas.microsoft.com/office/drawing/2014/main" id="{CE88520C-F79F-44A9-B817-3119948DD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88998" y="2322717"/>
              <a:ext cx="3558001" cy="2386090"/>
            </a:xfrm>
            <a:prstGeom prst="rect">
              <a:avLst/>
            </a:prstGeom>
          </p:spPr>
        </p:pic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DA429E-7B9D-43D4-9BF8-B5A50202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2B65B-81C2-4B92-B6FB-EDE834B9FE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88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4360</TotalTime>
  <Words>780</Words>
  <Application>Microsoft Office PowerPoint</Application>
  <PresentationFormat>Panorámica</PresentationFormat>
  <Paragraphs>170</Paragraphs>
  <Slides>22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Arial</vt:lpstr>
      <vt:lpstr>Calibri</vt:lpstr>
      <vt:lpstr>Calibri Light</vt:lpstr>
      <vt:lpstr>Times New Roman</vt:lpstr>
      <vt:lpstr>Tema de Office</vt:lpstr>
      <vt:lpstr>Document</vt:lpstr>
      <vt:lpstr>Presentación de PowerPoint</vt:lpstr>
      <vt:lpstr>Introduction</vt:lpstr>
      <vt:lpstr>Introduction</vt:lpstr>
      <vt:lpstr>Table of content</vt:lpstr>
      <vt:lpstr>Typical peer review process at a Research Funding Agency</vt:lpstr>
      <vt:lpstr>Presentación de PowerPoint</vt:lpstr>
      <vt:lpstr>Bias in peer review</vt:lpstr>
      <vt:lpstr>Social influence dynamics</vt:lpstr>
      <vt:lpstr>Methods</vt:lpstr>
      <vt:lpstr>Qualitative coding </vt:lpstr>
      <vt:lpstr>Agent-based model</vt:lpstr>
      <vt:lpstr>Similarity Index</vt:lpstr>
      <vt:lpstr>Results</vt:lpstr>
      <vt:lpstr>Conclusions</vt:lpstr>
      <vt:lpstr>Results</vt:lpstr>
      <vt:lpstr>Results</vt:lpstr>
      <vt:lpstr>RESULTS</vt:lpstr>
      <vt:lpstr>Results by sections</vt:lpstr>
      <vt:lpstr>Conclusions</vt:lpstr>
      <vt:lpstr>Limitations</vt:lpstr>
      <vt:lpstr>Acknowledgment</vt:lpstr>
      <vt:lpstr>Agent-based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peer review</dc:title>
  <dc:creator>adrian martin</dc:creator>
  <cp:lastModifiedBy>adrian martin</cp:lastModifiedBy>
  <cp:revision>128</cp:revision>
  <dcterms:created xsi:type="dcterms:W3CDTF">2020-08-12T18:02:24Z</dcterms:created>
  <dcterms:modified xsi:type="dcterms:W3CDTF">2021-04-01T08:25:46Z</dcterms:modified>
</cp:coreProperties>
</file>